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8.xml" ContentType="application/vnd.openxmlformats-officedocument.theme+xml"/>
  <Override PartName="/ppt/slideLayouts/slideLayout25.xml" ContentType="application/vnd.openxmlformats-officedocument.presentationml.slideLayout+xml"/>
  <Override PartName="/ppt/theme/theme9.xml" ContentType="application/vnd.openxmlformats-officedocument.theme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11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1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4.xml" ContentType="application/vnd.openxmlformats-officedocument.theme+xml"/>
  <Override PartName="/ppt/slideLayouts/slideLayout39.xml" ContentType="application/vnd.openxmlformats-officedocument.presentationml.slideLayout+xml"/>
  <Override PartName="/ppt/theme/theme15.xml" ContentType="application/vnd.openxmlformats-officedocument.theme+xml"/>
  <Override PartName="/ppt/slideLayouts/slideLayout40.xml" ContentType="application/vnd.openxmlformats-officedocument.presentationml.slideLayout+xml"/>
  <Override PartName="/ppt/theme/theme16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7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8.xml" ContentType="application/vnd.openxmlformats-officedocument.theme+xml"/>
  <Override PartName="/ppt/slideLayouts/slideLayout46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  <p:sldMasterId id="2147483652" r:id="rId5"/>
    <p:sldMasterId id="2147483670" r:id="rId6"/>
    <p:sldMasterId id="2147483658" r:id="rId7"/>
    <p:sldMasterId id="2147483672" r:id="rId8"/>
    <p:sldMasterId id="2147483664" r:id="rId9"/>
    <p:sldMasterId id="2147483674" r:id="rId10"/>
    <p:sldMasterId id="2147483676" r:id="rId11"/>
    <p:sldMasterId id="2147483698" r:id="rId12"/>
    <p:sldMasterId id="2147483700" r:id="rId13"/>
    <p:sldMasterId id="2147483708" r:id="rId14"/>
    <p:sldMasterId id="2147483712" r:id="rId15"/>
    <p:sldMasterId id="2147483716" r:id="rId16"/>
    <p:sldMasterId id="2147483719" r:id="rId17"/>
    <p:sldMasterId id="2147483723" r:id="rId18"/>
    <p:sldMasterId id="2147483738" r:id="rId19"/>
    <p:sldMasterId id="2147483741" r:id="rId20"/>
    <p:sldMasterId id="2147483746" r:id="rId21"/>
    <p:sldMasterId id="2147483758" r:id="rId22"/>
  </p:sldMasterIdLst>
  <p:notesMasterIdLst>
    <p:notesMasterId r:id="rId41"/>
  </p:notesMasterIdLst>
  <p:handoutMasterIdLst>
    <p:handoutMasterId r:id="rId42"/>
  </p:handoutMasterIdLst>
  <p:sldIdLst>
    <p:sldId id="298" r:id="rId23"/>
    <p:sldId id="1411" r:id="rId24"/>
    <p:sldId id="1412" r:id="rId25"/>
    <p:sldId id="1415" r:id="rId26"/>
    <p:sldId id="1413" r:id="rId27"/>
    <p:sldId id="1414" r:id="rId28"/>
    <p:sldId id="1406" r:id="rId29"/>
    <p:sldId id="1386" r:id="rId30"/>
    <p:sldId id="1388" r:id="rId31"/>
    <p:sldId id="1401" r:id="rId32"/>
    <p:sldId id="1402" r:id="rId33"/>
    <p:sldId id="1403" r:id="rId34"/>
    <p:sldId id="1404" r:id="rId35"/>
    <p:sldId id="1405" r:id="rId36"/>
    <p:sldId id="1407" r:id="rId37"/>
    <p:sldId id="1409" r:id="rId38"/>
    <p:sldId id="1410" r:id="rId39"/>
    <p:sldId id="1390" r:id="rId40"/>
  </p:sldIdLst>
  <p:sldSz cx="12192000" cy="6858000"/>
  <p:notesSz cx="1095375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urston, Joel (jt9sz)" initials="TJ(" lastIdx="4" clrIdx="0">
    <p:extLst>
      <p:ext uri="{19B8F6BF-5375-455C-9EA6-DF929625EA0E}">
        <p15:presenceInfo xmlns:p15="http://schemas.microsoft.com/office/powerpoint/2012/main" userId="Thurston, Joel (jt9sz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0306C"/>
    <a:srgbClr val="012F6C"/>
    <a:srgbClr val="0070C0"/>
    <a:srgbClr val="002E6C"/>
    <a:srgbClr val="E46C0A"/>
    <a:srgbClr val="FFCC99"/>
    <a:srgbClr val="FBE5D6"/>
    <a:srgbClr val="F19865"/>
    <a:srgbClr val="FFA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A8C083-0FFE-0C85-9B8F-E0F688AC8B79}" v="3" dt="2022-06-03T12:36:07.854"/>
    <p1510:client id="{9D3BD6CF-F139-9DEA-2C9E-615568FDC5B2}" v="2" dt="2022-08-01T18:48:32.43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6"/>
    <p:restoredTop sz="89071" autoAdjust="0"/>
  </p:normalViewPr>
  <p:slideViewPr>
    <p:cSldViewPr snapToGrid="0">
      <p:cViewPr varScale="1">
        <p:scale>
          <a:sx n="138" d="100"/>
          <a:sy n="138" d="100"/>
        </p:scale>
        <p:origin x="288" y="3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4.xml"/><Relationship Id="rId39" Type="http://schemas.openxmlformats.org/officeDocument/2006/relationships/slide" Target="slides/slide17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2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7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slide" Target="slides/slide18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9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theme" Target="theme/theme1.xml"/><Relationship Id="rId20" Type="http://schemas.openxmlformats.org/officeDocument/2006/relationships/slideMaster" Target="slideMasters/slideMaster17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es, Donovan Charles (dcc7ffm)" userId="S::dcc7ffm@virginia.edu::abd4fde6-720c-4b0c-b9e3-7ae669d32c20" providerId="AD" clId="Web-{29A8C083-0FFE-0C85-9B8F-E0F688AC8B79}"/>
    <pc:docChg chg="modSld">
      <pc:chgData name="Cates, Donovan Charles (dcc7ffm)" userId="S::dcc7ffm@virginia.edu::abd4fde6-720c-4b0c-b9e3-7ae669d32c20" providerId="AD" clId="Web-{29A8C083-0FFE-0C85-9B8F-E0F688AC8B79}" dt="2022-06-03T12:36:07.854" v="2"/>
      <pc:docMkLst>
        <pc:docMk/>
      </pc:docMkLst>
      <pc:sldChg chg="mod modShow">
        <pc:chgData name="Cates, Donovan Charles (dcc7ffm)" userId="S::dcc7ffm@virginia.edu::abd4fde6-720c-4b0c-b9e3-7ae669d32c20" providerId="AD" clId="Web-{29A8C083-0FFE-0C85-9B8F-E0F688AC8B79}" dt="2022-06-03T12:36:05.526" v="1"/>
        <pc:sldMkLst>
          <pc:docMk/>
          <pc:sldMk cId="253626181" sldId="1388"/>
        </pc:sldMkLst>
      </pc:sldChg>
      <pc:sldChg chg="mod modShow">
        <pc:chgData name="Cates, Donovan Charles (dcc7ffm)" userId="S::dcc7ffm@virginia.edu::abd4fde6-720c-4b0c-b9e3-7ae669d32c20" providerId="AD" clId="Web-{29A8C083-0FFE-0C85-9B8F-E0F688AC8B79}" dt="2022-06-03T12:36:02.948" v="0"/>
        <pc:sldMkLst>
          <pc:docMk/>
          <pc:sldMk cId="1937763428" sldId="1401"/>
        </pc:sldMkLst>
      </pc:sldChg>
      <pc:sldChg chg="mod modShow">
        <pc:chgData name="Cates, Donovan Charles (dcc7ffm)" userId="S::dcc7ffm@virginia.edu::abd4fde6-720c-4b0c-b9e3-7ae669d32c20" providerId="AD" clId="Web-{29A8C083-0FFE-0C85-9B8F-E0F688AC8B79}" dt="2022-06-03T12:36:07.854" v="2"/>
        <pc:sldMkLst>
          <pc:docMk/>
          <pc:sldMk cId="3906224529" sldId="1402"/>
        </pc:sldMkLst>
      </pc:sldChg>
    </pc:docChg>
  </pc:docChgLst>
  <pc:docChgLst>
    <pc:chgData name="Olsson, Kristian Naoki (kno5cac)" userId="S::kno5cac@virginia.edu::b68c0803-24aa-4b0a-b1a1-d486f53718a7" providerId="AD" clId="Web-{9D3BD6CF-F139-9DEA-2C9E-615568FDC5B2}"/>
    <pc:docChg chg="modSld">
      <pc:chgData name="Olsson, Kristian Naoki (kno5cac)" userId="S::kno5cac@virginia.edu::b68c0803-24aa-4b0a-b1a1-d486f53718a7" providerId="AD" clId="Web-{9D3BD6CF-F139-9DEA-2C9E-615568FDC5B2}" dt="2022-08-01T18:48:32.439" v="1" actId="20577"/>
      <pc:docMkLst>
        <pc:docMk/>
      </pc:docMkLst>
      <pc:sldChg chg="modSp">
        <pc:chgData name="Olsson, Kristian Naoki (kno5cac)" userId="S::kno5cac@virginia.edu::b68c0803-24aa-4b0a-b1a1-d486f53718a7" providerId="AD" clId="Web-{9D3BD6CF-F139-9DEA-2C9E-615568FDC5B2}" dt="2022-08-01T18:48:32.439" v="1" actId="20577"/>
        <pc:sldMkLst>
          <pc:docMk/>
          <pc:sldMk cId="2691998024" sldId="1411"/>
        </pc:sldMkLst>
        <pc:spChg chg="mod">
          <ac:chgData name="Olsson, Kristian Naoki (kno5cac)" userId="S::kno5cac@virginia.edu::b68c0803-24aa-4b0a-b1a1-d486f53718a7" providerId="AD" clId="Web-{9D3BD6CF-F139-9DEA-2C9E-615568FDC5B2}" dt="2022-08-01T18:48:32.439" v="1" actId="20577"/>
          <ac:spMkLst>
            <pc:docMk/>
            <pc:sldMk cId="2691998024" sldId="1411"/>
            <ac:spMk id="6" creationId="{3FE4D537-17AA-5044-8525-CD08C9AEE2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20459" y="0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ADF0D-4E3C-824B-B4C4-0F0207B029C3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54376986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0459" y="54376986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CBC41-3838-4B45-8A94-E57234916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388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20459" y="0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7A0F2-2E8A-2448-9FE7-271D4943A144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8534063" y="4294188"/>
            <a:ext cx="38163501" cy="214677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9538" y="27193461"/>
            <a:ext cx="876300" cy="2576222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4376986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0459" y="54376986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E8C4F-731C-F24D-9A9E-B4D5C84CE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978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72866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36692" y="4226501"/>
            <a:ext cx="6384615" cy="46873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9E2E7-B49B-654D-8C2C-2E24C7E5D9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638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/>
            <a:r>
              <a:rPr lang="en-US" dirty="0"/>
              <a:t>* $1.8 billion in funding in FY 2018 – 2020 for rural broadband through new </a:t>
            </a:r>
            <a:r>
              <a:rPr lang="en-US" dirty="0" err="1"/>
              <a:t>ReConnect</a:t>
            </a:r>
            <a:r>
              <a:rPr lang="en-US" dirty="0"/>
              <a:t> Program. Several other USDA and FCC programs also promote broadband</a:t>
            </a:r>
          </a:p>
          <a:p>
            <a:pPr lvl="1" algn="l"/>
            <a:endParaRPr lang="en-US" dirty="0"/>
          </a:p>
          <a:p>
            <a:pPr lvl="1" algn="l"/>
            <a:r>
              <a:rPr lang="en-US" dirty="0"/>
              <a:t>* </a:t>
            </a:r>
            <a:r>
              <a:rPr lang="en-US" dirty="0" err="1"/>
              <a:t>Kandilov</a:t>
            </a:r>
            <a:r>
              <a:rPr lang="en-US" dirty="0"/>
              <a:t> and coauthors investigated impacts of the Farm Bill Broadband Loan (FBBL) program on various economic outcomes prior to 2010 in several papers (</a:t>
            </a:r>
            <a:r>
              <a:rPr lang="en-US" dirty="0" err="1"/>
              <a:t>Kandilov</a:t>
            </a:r>
            <a:r>
              <a:rPr lang="en-US" dirty="0"/>
              <a:t> and </a:t>
            </a:r>
            <a:r>
              <a:rPr lang="en-US" dirty="0" err="1"/>
              <a:t>Renkow</a:t>
            </a:r>
            <a:r>
              <a:rPr lang="en-US" dirty="0"/>
              <a:t> 2010; </a:t>
            </a:r>
            <a:r>
              <a:rPr lang="en-US" dirty="0" err="1"/>
              <a:t>Kandilov</a:t>
            </a:r>
            <a:r>
              <a:rPr lang="en-US" dirty="0"/>
              <a:t> et al. 2017; </a:t>
            </a:r>
            <a:r>
              <a:rPr lang="en-US" dirty="0" err="1"/>
              <a:t>Kandilov</a:t>
            </a:r>
            <a:r>
              <a:rPr lang="en-US" dirty="0"/>
              <a:t> and </a:t>
            </a:r>
            <a:r>
              <a:rPr lang="en-US" dirty="0" err="1"/>
              <a:t>Renkow</a:t>
            </a:r>
            <a:r>
              <a:rPr lang="en-US" dirty="0"/>
              <a:t> 2020). </a:t>
            </a:r>
            <a:r>
              <a:rPr lang="en-US" dirty="0" err="1"/>
              <a:t>Kandilov</a:t>
            </a:r>
            <a:r>
              <a:rPr lang="en-US" dirty="0"/>
              <a:t> &amp; </a:t>
            </a:r>
            <a:r>
              <a:rPr lang="en-US" dirty="0" err="1"/>
              <a:t>Renkow</a:t>
            </a:r>
            <a:r>
              <a:rPr lang="en-US" dirty="0"/>
              <a:t> (2020) also examined impacts of the Community Connect Grant program prior to 2010.</a:t>
            </a:r>
          </a:p>
          <a:p>
            <a:pPr lvl="1" algn="l"/>
            <a:endParaRPr lang="en-US" dirty="0"/>
          </a:p>
          <a:p>
            <a:pPr lvl="1" algn="l"/>
            <a:r>
              <a:rPr lang="en-US" dirty="0"/>
              <a:t>* </a:t>
            </a:r>
            <a:r>
              <a:rPr lang="en-US" dirty="0" err="1"/>
              <a:t>Dinterman</a:t>
            </a:r>
            <a:r>
              <a:rPr lang="en-US" dirty="0"/>
              <a:t> and </a:t>
            </a:r>
            <a:r>
              <a:rPr lang="en-US" dirty="0" err="1"/>
              <a:t>Renkow</a:t>
            </a:r>
            <a:r>
              <a:rPr lang="en-US" dirty="0"/>
              <a:t> (2017) investigated impacts of the FBBL program on number of broadband providers, also prior to 2010</a:t>
            </a:r>
          </a:p>
          <a:p>
            <a:pPr lvl="1" algn="l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91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Datta,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Abhirup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al. "Hierarchical nearest-neighbor Gaussian process models for large geostatistical datasets."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 of the American Statistical Association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111.514 (2016): 800-812.</a:t>
            </a:r>
            <a:endParaRPr lang="en-US" dirty="0"/>
          </a:p>
          <a:p>
            <a:endParaRPr lang="en-US" dirty="0"/>
          </a:p>
          <a:p>
            <a:pPr fontAlgn="t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Rue,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Håvard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Sara Martino, and Nicolas Chopin. "Approximate Bayesian inference for latent Gaussian models by using integrated nested Laplace approximations."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 of the royal statistical society: Series b (statistical methodology)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71.2 (2009): 319-392.</a:t>
            </a:r>
            <a:br>
              <a:rPr lang="en-US" dirty="0"/>
            </a:b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Womble, William H. "Differential systematics."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114.2961 (1951): 315-322.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41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following an approximate </a:t>
                </a:r>
              </a:p>
              <a:p>
                <a:r>
                  <a:rPr lang="en-US" dirty="0"/>
                  <a:t>spatial process whose variability is governed by  the covariance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which is a function of inter-site Euclidean </a:t>
                </a:r>
              </a:p>
              <a:p>
                <a:r>
                  <a:rPr lang="en-US" dirty="0"/>
                  <a:t>Distance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between locations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following an approximate </a:t>
                </a:r>
              </a:p>
              <a:p>
                <a:r>
                  <a:rPr lang="en-US" dirty="0"/>
                  <a:t>spatial process whose variability is governed by  the covariance matrix </a:t>
                </a:r>
                <a:r>
                  <a:rPr lang="en-US" b="0" i="0">
                    <a:latin typeface="Cambria Math" panose="02040503050406030204" pitchFamily="18" charset="0"/>
                  </a:rPr>
                  <a:t>𝐾</a:t>
                </a:r>
                <a:r>
                  <a:rPr lang="en-US" dirty="0"/>
                  <a:t> which is a function of inter-site Euclidean </a:t>
                </a:r>
              </a:p>
              <a:p>
                <a:r>
                  <a:rPr lang="en-US" dirty="0"/>
                  <a:t>Distance </a:t>
                </a:r>
                <a:r>
                  <a:rPr lang="en-US" b="0" i="0">
                    <a:latin typeface="Cambria Math" panose="02040503050406030204" pitchFamily="18" charset="0"/>
                  </a:rPr>
                  <a:t>Δ=||</a:t>
                </a:r>
                <a:r>
                  <a:rPr lang="en-US" b="1" i="0">
                    <a:latin typeface="Cambria Math" panose="02040503050406030204" pitchFamily="18" charset="0"/>
                  </a:rPr>
                  <a:t>𝒔−𝒔^′</a:t>
                </a:r>
                <a:r>
                  <a:rPr lang="en-US" b="0" i="0">
                    <a:latin typeface="Cambria Math" panose="02040503050406030204" pitchFamily="18" charset="0"/>
                  </a:rPr>
                  <a:t> |</a:t>
                </a:r>
                <a:r>
                  <a:rPr lang="en-US" b="1" i="0">
                    <a:latin typeface="Cambria Math" panose="02040503050406030204" pitchFamily="18" charset="0"/>
                  </a:rPr>
                  <a:t>|</a:t>
                </a:r>
                <a:r>
                  <a:rPr lang="en-US" dirty="0"/>
                  <a:t> between locations </a:t>
                </a:r>
                <a:r>
                  <a:rPr lang="en-US" b="1" i="0">
                    <a:latin typeface="Cambria Math" panose="02040503050406030204" pitchFamily="18" charset="0"/>
                  </a:rPr>
                  <a:t>𝒔</a:t>
                </a:r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:r>
                  <a:rPr lang="en-US" b="1" i="0">
                    <a:latin typeface="Cambria Math" panose="02040503050406030204" pitchFamily="18" charset="0"/>
                  </a:rPr>
                  <a:t>𝒔′</a:t>
                </a:r>
                <a:r>
                  <a:rPr lang="en-US" b="1" dirty="0"/>
                  <a:t>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8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RD and gradient assessment plots for some of the BIPs will be included in the final report.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8E8C4F-731C-F24D-9A9E-B4D5C84CE4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086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607897" y="1473518"/>
            <a:ext cx="6431704" cy="521938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400" baseline="3000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XCp"/>
              </a:defRPr>
            </a:lvl1pPr>
          </a:lstStyle>
          <a:p>
            <a:pPr lvl="0"/>
            <a:r>
              <a:rPr lang="en-US"/>
              <a:t>1. Introduction Title Placed Here</a:t>
            </a:r>
          </a:p>
          <a:p>
            <a:pPr lvl="0"/>
            <a:r>
              <a:rPr lang="en-US"/>
              <a:t>2. Purpose Title Here</a:t>
            </a:r>
          </a:p>
          <a:p>
            <a:pPr lvl="0"/>
            <a:r>
              <a:rPr lang="en-US"/>
              <a:t>3. Description Title Would Go Here</a:t>
            </a:r>
          </a:p>
          <a:p>
            <a:pPr lvl="0"/>
            <a:r>
              <a:rPr lang="en-US"/>
              <a:t>4.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Etam</a:t>
            </a:r>
            <a:r>
              <a:rPr lang="en-US"/>
              <a:t> Would Go Here</a:t>
            </a:r>
          </a:p>
          <a:p>
            <a:pPr lvl="0"/>
            <a:r>
              <a:rPr lang="en-US"/>
              <a:t>5. </a:t>
            </a:r>
            <a:r>
              <a:rPr lang="en-US" err="1"/>
              <a:t>Ipsum</a:t>
            </a:r>
            <a:r>
              <a:rPr lang="en-US"/>
              <a:t> Dolor Would Go Here</a:t>
            </a:r>
          </a:p>
          <a:p>
            <a:pPr lvl="0"/>
            <a:r>
              <a:rPr lang="en-US"/>
              <a:t>6. Methodology Would Be Placed Here</a:t>
            </a:r>
          </a:p>
          <a:p>
            <a:pPr lvl="0"/>
            <a:r>
              <a:rPr lang="en-US"/>
              <a:t>7. Research Title Would Go Here</a:t>
            </a:r>
          </a:p>
          <a:p>
            <a:pPr lvl="0"/>
            <a:r>
              <a:rPr lang="en-US"/>
              <a:t>8. Findings Another Title Would Go Here</a:t>
            </a:r>
          </a:p>
        </p:txBody>
      </p:sp>
    </p:spTree>
    <p:extLst>
      <p:ext uri="{BB962C8B-B14F-4D97-AF65-F5344CB8AC3E}">
        <p14:creationId xmlns:p14="http://schemas.microsoft.com/office/powerpoint/2010/main" val="353082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6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3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45585" y="1817688"/>
            <a:ext cx="5419628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284386" y="1817688"/>
            <a:ext cx="5264149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75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006426" y="1689100"/>
            <a:ext cx="4240107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</p:spTree>
    <p:extLst>
      <p:ext uri="{BB962C8B-B14F-4D97-AF65-F5344CB8AC3E}">
        <p14:creationId xmlns:p14="http://schemas.microsoft.com/office/powerpoint/2010/main" val="6596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930400" y="1816100"/>
            <a:ext cx="8263467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512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258330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597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4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236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45585" y="2185434"/>
            <a:ext cx="5419628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284386" y="2185434"/>
            <a:ext cx="5264149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440267" y="213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7969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192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006426" y="2006600"/>
            <a:ext cx="4240107" cy="3886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</p:spTree>
    <p:extLst>
      <p:ext uri="{BB962C8B-B14F-4D97-AF65-F5344CB8AC3E}">
        <p14:creationId xmlns:p14="http://schemas.microsoft.com/office/powerpoint/2010/main" val="224564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2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63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930400" y="2298700"/>
            <a:ext cx="8263467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380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446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99996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77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85333" y="660400"/>
            <a:ext cx="9939867" cy="49657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aseline="0"/>
            </a:lvl1pPr>
          </a:lstStyle>
          <a:p>
            <a:r>
              <a:rPr lang="en-US"/>
              <a:t>Drag/Insert Image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85334" y="5786967"/>
            <a:ext cx="6468533" cy="40216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TITLE FOR IMAGE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85333" y="6189127"/>
            <a:ext cx="9939867" cy="355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Subtitle And Description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131956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628631-89F8-4743-8F8D-7241C0B82BD7}"/>
              </a:ext>
            </a:extLst>
          </p:cNvPr>
          <p:cNvSpPr txBox="1"/>
          <p:nvPr userDrawn="1"/>
        </p:nvSpPr>
        <p:spPr>
          <a:xfrm>
            <a:off x="10030265" y="6175717"/>
            <a:ext cx="1871003" cy="562708"/>
          </a:xfrm>
          <a:prstGeom prst="rect">
            <a:avLst/>
          </a:prstGeom>
          <a:solidFill>
            <a:srgbClr val="0D2F68"/>
          </a:solidFill>
          <a:ln>
            <a:solidFill>
              <a:srgbClr val="0D2F68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06BE33-76FB-A049-9082-7A272C455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144401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FAAE23-B945-A44D-88D8-6AA80210B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8" y="1017824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14D3B3-BF2F-9F4F-BB1A-90A09B1CB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5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743518"/>
            <a:ext cx="11814048" cy="571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OPTIONAL PRESENTATION TITLE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7825" y="3503864"/>
            <a:ext cx="11814175" cy="4540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</a:lstStyle>
          <a:p>
            <a:r>
              <a:rPr lang="en-US" b="1" i="0" cap="all"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17382667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712022" y="839450"/>
            <a:ext cx="8767956" cy="43771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image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4" y="5627124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for image</a:t>
            </a:r>
          </a:p>
          <a:p>
            <a:pPr lvl="0"/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4" y="5899509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42395645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315581"/>
            <a:ext cx="11436223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“A short statement or quote HERE”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952" y="4181012"/>
            <a:ext cx="11436223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3187135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48004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315581"/>
            <a:ext cx="11436223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“A short statement or quote HERE”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952" y="4181012"/>
            <a:ext cx="11436223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3692647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rgbClr val="E46C0A"/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45585" y="1817688"/>
            <a:ext cx="5419628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284386" y="1817688"/>
            <a:ext cx="5264149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142A-2882-934A-B898-661077BB4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719E91-BC9C-C149-B560-646710A0C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8175D-B2D9-2947-8BCF-E687A7FE1857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5927-902C-2946-A5D4-EA29A5F0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7E221-DC75-F741-A6CE-F4FCBFC4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D77B-0506-FE43-8A0C-C4BA365F3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323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3130917"/>
            <a:ext cx="11814175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591315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3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9980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071F-E573-47EB-8AEA-9FDE5BD6A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7DB1F2-3747-4702-9B11-4693ED589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5A38D-D90D-4132-B073-FD3AD1F7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3657-14BD-45A1-93C4-8C0B73BB50C3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9FD3E-0E1B-4277-9714-F14F7F95F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FBC8D-FD5B-4843-805D-9B7B8100E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624A-2A69-4E5D-AE09-F1B680DD9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839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F5AD4-476A-4EC5-A58D-016A19D6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1103D7-204F-4731-9FA3-D970C8736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3657-14BD-45A1-93C4-8C0B73BB50C3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4B79CB-265D-40B9-976F-D6CAB68B5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93402-7E98-411D-937B-8AA1D8ACD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624A-2A69-4E5D-AE09-F1B680DD9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79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53FCE9-8599-DA41-AEED-15B5184A0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9" y="1260721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355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743518"/>
            <a:ext cx="11814048" cy="571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none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OPTIONAL PRESENTATION TITLE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7825" y="3503864"/>
            <a:ext cx="11814175" cy="4540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</a:lstStyle>
          <a:p>
            <a:r>
              <a:rPr lang="en-US" b="1" i="0" cap="all"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26878417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712022" y="839450"/>
            <a:ext cx="8767956" cy="43771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image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4" y="5627125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for image</a:t>
            </a:r>
          </a:p>
          <a:p>
            <a:pPr lvl="0"/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4" y="5899510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37347836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53FCE9-8599-DA41-AEED-15B5184A0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9" y="1260721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640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315581"/>
            <a:ext cx="11436223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“A short statement or quote HERE”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952" y="4181012"/>
            <a:ext cx="11436223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76106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006426" y="1689100"/>
            <a:ext cx="4240107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7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712022" y="839450"/>
            <a:ext cx="8767956" cy="43771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image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4" y="5627125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for image</a:t>
            </a:r>
          </a:p>
          <a:p>
            <a:pPr lvl="0"/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4" y="5899510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3364646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3130917"/>
            <a:ext cx="11814175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7809490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3037"/>
            <a:ext cx="5384800" cy="4525963"/>
          </a:xfr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3037"/>
            <a:ext cx="5384800" cy="4525963"/>
          </a:xfr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722480-E2DF-D84C-AFD3-6FEAD59F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761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0DFBEA-7B27-3749-950B-7DE4151A4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lnSpc>
                <a:spcPct val="80000"/>
              </a:lnSpc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D5707C-19E4-0943-A995-81D349022A74}"/>
              </a:ext>
            </a:extLst>
          </p:cNvPr>
          <p:cNvSpPr txBox="1"/>
          <p:nvPr userDrawn="1"/>
        </p:nvSpPr>
        <p:spPr>
          <a:xfrm>
            <a:off x="10030265" y="6175717"/>
            <a:ext cx="1871003" cy="562708"/>
          </a:xfrm>
          <a:prstGeom prst="rect">
            <a:avLst/>
          </a:prstGeom>
          <a:solidFill>
            <a:srgbClr val="0D2F68"/>
          </a:solidFill>
          <a:ln>
            <a:solidFill>
              <a:srgbClr val="0D2F68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8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712022" y="839450"/>
            <a:ext cx="8767956" cy="43771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image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4" y="5627124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for image</a:t>
            </a:r>
          </a:p>
          <a:p>
            <a:pPr lvl="0"/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4" y="5899509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23939699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53FCE9-8599-DA41-AEED-15B5184A0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9" y="1260721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490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743518"/>
            <a:ext cx="11814048" cy="571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none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OPTIONAL PRESENTATION TITLE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7825" y="3503864"/>
            <a:ext cx="11814175" cy="4540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</a:lstStyle>
          <a:p>
            <a:r>
              <a:rPr lang="en-US" b="1" i="0" cap="all"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1372916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930400" y="1816100"/>
            <a:ext cx="8263467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3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148951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628631-89F8-4743-8F8D-7241C0B82BD7}"/>
              </a:ext>
            </a:extLst>
          </p:cNvPr>
          <p:cNvSpPr txBox="1"/>
          <p:nvPr userDrawn="1"/>
        </p:nvSpPr>
        <p:spPr>
          <a:xfrm>
            <a:off x="10030265" y="6175717"/>
            <a:ext cx="1871003" cy="562708"/>
          </a:xfrm>
          <a:prstGeom prst="rect">
            <a:avLst/>
          </a:prstGeom>
          <a:solidFill>
            <a:srgbClr val="0D2F68"/>
          </a:solidFill>
          <a:ln>
            <a:solidFill>
              <a:srgbClr val="0D2F68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06BE33-76FB-A049-9082-7A272C455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144401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FAAE23-B945-A44D-88D8-6AA80210B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8" y="1017824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14D3B3-BF2F-9F4F-BB1A-90A09B1CB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3037"/>
            <a:ext cx="5384800" cy="4525963"/>
          </a:xfr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3037"/>
            <a:ext cx="5384800" cy="4525963"/>
          </a:xfr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722480-E2DF-D84C-AFD3-6FEAD59F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998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85333" y="660400"/>
            <a:ext cx="9939867" cy="49657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aseline="0"/>
            </a:lvl1pPr>
          </a:lstStyle>
          <a:p>
            <a:r>
              <a:rPr lang="en-US"/>
              <a:t>Drag/Insert Image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85334" y="5786967"/>
            <a:ext cx="6468533" cy="40216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TITLE FOR IMAGE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85333" y="6189127"/>
            <a:ext cx="9939867" cy="355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Subtitle And Description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234024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6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1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9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40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7.png"/><Relationship Id="rId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4.emf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emf"/><Relationship Id="rId4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tents_orange.jpg"/>
          <p:cNvPicPr>
            <a:picLocks noChangeAspect="1"/>
          </p:cNvPicPr>
          <p:nvPr userDrawn="1"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37" y="329676"/>
            <a:ext cx="3711689" cy="21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8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682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3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5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12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54" r:id="rId2"/>
    <p:sldLayoutId id="2147483755" r:id="rId3"/>
    <p:sldLayoutId id="2147483756" r:id="rId4"/>
    <p:sldLayoutId id="2147483761" r:id="rId5"/>
    <p:sldLayoutId id="2147483762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957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59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443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3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4" r:id="rId2"/>
    <p:sldLayoutId id="2147483745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444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82669" y="5126805"/>
            <a:ext cx="1603756" cy="10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ushedge_solid_blue.pn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" y="5194968"/>
            <a:ext cx="12192000" cy="1676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UVA_Primary_white.eps">
            <a:extLst>
              <a:ext uri="{FF2B5EF4-FFF2-40B4-BE49-F238E27FC236}">
                <a16:creationId xmlns:a16="http://schemas.microsoft.com/office/drawing/2014/main" id="{14E66DA3-969A-1E4A-9C04-CB30DE4BFDE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4180" y="6224048"/>
            <a:ext cx="1645920" cy="40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6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53" r:id="rId2"/>
    <p:sldLayoutId id="2147483654" r:id="rId3"/>
    <p:sldLayoutId id="2147483656" r:id="rId4"/>
    <p:sldLayoutId id="2147483657" r:id="rId5"/>
    <p:sldLayoutId id="2147483693" r:id="rId6"/>
    <p:sldLayoutId id="2147483692" r:id="rId7"/>
    <p:sldLayoutId id="2147483695" r:id="rId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9"/>
          <a:stretch/>
        </p:blipFill>
        <p:spPr>
          <a:xfrm>
            <a:off x="-1" y="0"/>
            <a:ext cx="12207161" cy="7569200"/>
          </a:xfrm>
          <a:prstGeom prst="rect">
            <a:avLst/>
          </a:prstGeom>
        </p:spPr>
      </p:pic>
      <p:pic>
        <p:nvPicPr>
          <p:cNvPr id="8" name="Picture 7" descr="brushedge_solid_blue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" y="5194968"/>
            <a:ext cx="12192000" cy="1676400"/>
          </a:xfrm>
          <a:prstGeom prst="rect">
            <a:avLst/>
          </a:prstGeom>
        </p:spPr>
      </p:pic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029" y="6324412"/>
            <a:ext cx="1804172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1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UVA_Primary_white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029" y="6324412"/>
            <a:ext cx="1804172" cy="333562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6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9" r:id="rId2"/>
    <p:sldLayoutId id="2147483660" r:id="rId3"/>
    <p:sldLayoutId id="2147483662" r:id="rId4"/>
    <p:sldLayoutId id="2147483663" r:id="rId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9"/>
          <a:stretch/>
        </p:blipFill>
        <p:spPr>
          <a:xfrm>
            <a:off x="-1" y="0"/>
            <a:ext cx="12207161" cy="7569200"/>
          </a:xfrm>
          <a:prstGeom prst="rect">
            <a:avLst/>
          </a:prstGeom>
        </p:spPr>
      </p:pic>
      <p:sp>
        <p:nvSpPr>
          <p:cNvPr id="8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029" y="6324412"/>
            <a:ext cx="1804172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6"/>
          <p:cNvSpPr/>
          <p:nvPr userDrawn="1"/>
        </p:nvSpPr>
        <p:spPr>
          <a:xfrm>
            <a:off x="2" y="1"/>
            <a:ext cx="12193733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941" y="277922"/>
            <a:ext cx="1877883" cy="34719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98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5" r:id="rId2"/>
    <p:sldLayoutId id="2147483666" r:id="rId3"/>
    <p:sldLayoutId id="2147483668" r:id="rId4"/>
    <p:sldLayoutId id="2147483669" r:id="rId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9"/>
          <a:stretch/>
        </p:blipFill>
        <p:spPr>
          <a:xfrm>
            <a:off x="-1" y="0"/>
            <a:ext cx="12207161" cy="7569200"/>
          </a:xfrm>
          <a:prstGeom prst="rect">
            <a:avLst/>
          </a:prstGeom>
        </p:spPr>
      </p:pic>
      <p:pic>
        <p:nvPicPr>
          <p:cNvPr id="8" name="Picture 7" descr="grounds.png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9"/>
          <a:stretch/>
        </p:blipFill>
        <p:spPr>
          <a:xfrm>
            <a:off x="-19614" y="457200"/>
            <a:ext cx="12211615" cy="6974051"/>
          </a:xfrm>
          <a:prstGeom prst="rect">
            <a:avLst/>
          </a:prstGeom>
        </p:spPr>
      </p:pic>
      <p:sp>
        <p:nvSpPr>
          <p:cNvPr id="9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6"/>
          <p:cNvSpPr/>
          <p:nvPr userDrawn="1"/>
        </p:nvSpPr>
        <p:spPr>
          <a:xfrm>
            <a:off x="-3507" y="1"/>
            <a:ext cx="12193733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UVA_Primary_white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367" y="277922"/>
            <a:ext cx="1877883" cy="34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7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53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97" r:id="rId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82669" y="5126805"/>
            <a:ext cx="1603756" cy="10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12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6C0E0B-82DE-4143-9051-3C2038424B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2460" y="2194791"/>
            <a:ext cx="11814175" cy="105043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0" cap="none" dirty="0">
                <a:latin typeface="ITC Franklin Gothic Std Book" panose="020B0504030503020204" pitchFamily="34" charset="0"/>
              </a:rPr>
              <a:t>Aritra Halder, Joshua R. Goldstein, Hannah </a:t>
            </a:r>
            <a:r>
              <a:rPr lang="en-US" sz="2400" b="0" cap="none" dirty="0" err="1">
                <a:latin typeface="ITC Franklin Gothic Std Book" panose="020B0504030503020204" pitchFamily="34" charset="0"/>
              </a:rPr>
              <a:t>Charankevich</a:t>
            </a:r>
            <a:endParaRPr lang="en-US" sz="2400" b="0" cap="none" dirty="0">
              <a:latin typeface="ITC Franklin Gothic Std Book" panose="020B0504030503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0" cap="none" dirty="0">
                <a:latin typeface="ITC Franklin Gothic Std Book" panose="020B0504030503020204" pitchFamily="34" charset="0"/>
              </a:rPr>
              <a:t>USDA ERS Sponsor: John Pender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b="0" cap="none" dirty="0">
              <a:latin typeface="ITC Franklin Gothic Std Book" panose="020B0504030503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0" cap="none" dirty="0">
                <a:latin typeface="ITC Franklin Gothic Std Book" panose="020B0504030503020204" pitchFamily="34" charset="0"/>
              </a:rPr>
              <a:t>Social and Decision Analytics Division (UVA-SDAD),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0" cap="none" dirty="0">
                <a:latin typeface="ITC Franklin Gothic Std Book" panose="020B0504030503020204" pitchFamily="34" charset="0"/>
              </a:rPr>
              <a:t> Economic Research Service-U.S. Dept. of Agriculture.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FEE16-DE78-9346-8ADF-76D30FD1A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314" y="5906279"/>
            <a:ext cx="3441261" cy="730678"/>
          </a:xfrm>
          <a:prstGeom prst="rect">
            <a:avLst/>
          </a:prstGeom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298900" y="4328380"/>
            <a:ext cx="11814048" cy="831502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2700" b="1" i="0" u="none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800" b="1" i="0" kern="120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b="1" i="0" kern="120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b="1" i="0" kern="120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b="1" i="0" kern="120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E47100"/>
                  </a:solidFill>
                </a:uFill>
                <a:latin typeface="ITC Franklin Gothic Std Book" panose="020B0504030503020204" pitchFamily="34" charset="0"/>
              </a:rPr>
              <a:t>Data Science for Public Good 2022</a:t>
            </a: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>
                <a:solidFill>
                  <a:srgbClr val="E47100"/>
                </a:solidFill>
              </a:uFill>
              <a:latin typeface="ITC Franklin Gothic Std Book" panose="020B0504030503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89114" y="424961"/>
            <a:ext cx="11224590" cy="1345486"/>
          </a:xfrm>
        </p:spPr>
        <p:txBody>
          <a:bodyPr/>
          <a:lstStyle/>
          <a:p>
            <a:pPr lvl="0">
              <a:defRPr/>
            </a:pPr>
            <a:r>
              <a:rPr lang="en-US" dirty="0"/>
              <a:t>USDA ERS Broadband: project overview</a:t>
            </a:r>
          </a:p>
          <a:p>
            <a:pPr lvl="0">
              <a:defRPr/>
            </a:pPr>
            <a:r>
              <a:rPr lang="en-US" sz="4400" cap="none" dirty="0">
                <a:uFillTx/>
                <a:latin typeface="ITC Franklin Gothic Std Bk Cd"/>
              </a:rPr>
              <a:t>Evaluating Subsidy Programs</a:t>
            </a:r>
          </a:p>
        </p:txBody>
      </p:sp>
    </p:spTree>
    <p:extLst>
      <p:ext uri="{BB962C8B-B14F-4D97-AF65-F5344CB8AC3E}">
        <p14:creationId xmlns:p14="http://schemas.microsoft.com/office/powerpoint/2010/main" val="1171004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CA108F1B-CFCB-2844-B34A-818F10FD3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43"/>
          <a:stretch/>
        </p:blipFill>
        <p:spPr>
          <a:xfrm>
            <a:off x="2090801" y="852402"/>
            <a:ext cx="7949586" cy="60983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9F5AE4-CDF4-FB4C-B5F6-740011775B0B}"/>
              </a:ext>
            </a:extLst>
          </p:cNvPr>
          <p:cNvSpPr/>
          <p:nvPr/>
        </p:nvSpPr>
        <p:spPr>
          <a:xfrm>
            <a:off x="370703" y="0"/>
            <a:ext cx="118212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2"/>
                </a:solidFill>
                <a:latin typeface="ITC Franklin Gothic Std Book" panose="020B0504030503020204" pitchFamily="34" charset="0"/>
              </a:rPr>
              <a:t>DID Estimates vs Technology Type</a:t>
            </a:r>
            <a:endParaRPr lang="en-US" sz="4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763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0EC157C-AF1B-A14B-ABE2-1A9577E49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958" y="768304"/>
            <a:ext cx="5411224" cy="60896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EC7971-3E67-0E45-99B4-08A9B0E2BE4D}"/>
              </a:ext>
            </a:extLst>
          </p:cNvPr>
          <p:cNvSpPr/>
          <p:nvPr/>
        </p:nvSpPr>
        <p:spPr>
          <a:xfrm>
            <a:off x="370703" y="0"/>
            <a:ext cx="118212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2"/>
                </a:solidFill>
                <a:latin typeface="ITC Franklin Gothic Std Book" panose="020B0504030503020204" pitchFamily="34" charset="0"/>
              </a:rPr>
              <a:t>Aggregated DID Estimates: State Level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A8B340-5FAC-7E4E-8A7A-E045E52C6791}"/>
              </a:ext>
            </a:extLst>
          </p:cNvPr>
          <p:cNvSpPr txBox="1"/>
          <p:nvPr/>
        </p:nvSpPr>
        <p:spPr>
          <a:xfrm>
            <a:off x="1021020" y="1371600"/>
            <a:ext cx="46906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The DID estimates can be aggregated at the state level to produce estimates of efficacy at</a:t>
            </a:r>
            <a:br>
              <a:rPr lang="en-US" sz="24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</a:br>
            <a:r>
              <a:rPr lang="en-US" sz="24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the state level.</a:t>
            </a:r>
          </a:p>
          <a:p>
            <a:endParaRPr lang="en-US" sz="2400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Data was available for 34 states </a:t>
            </a:r>
          </a:p>
          <a:p>
            <a:r>
              <a:rPr lang="en-US" sz="24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for the CoreLogic arms-length sales.</a:t>
            </a:r>
          </a:p>
          <a:p>
            <a:endParaRPr lang="en-US" sz="2400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Significant (at 95%) estimates are marked in bold.</a:t>
            </a:r>
          </a:p>
        </p:txBody>
      </p:sp>
    </p:spTree>
    <p:extLst>
      <p:ext uri="{BB962C8B-B14F-4D97-AF65-F5344CB8AC3E}">
        <p14:creationId xmlns:p14="http://schemas.microsoft.com/office/powerpoint/2010/main" val="3906224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F0B8CD-B7A2-2C46-850B-0017B6D364B5}"/>
              </a:ext>
            </a:extLst>
          </p:cNvPr>
          <p:cNvSpPr/>
          <p:nvPr/>
        </p:nvSpPr>
        <p:spPr>
          <a:xfrm>
            <a:off x="370703" y="0"/>
            <a:ext cx="118212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2"/>
                </a:solidFill>
                <a:latin typeface="ITC Franklin Gothic Std Book" panose="020B0504030503020204" pitchFamily="34" charset="0"/>
              </a:rPr>
              <a:t>Posterior Surface Analysis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A6D3C-E09B-0249-A340-F0AF8C509878}"/>
              </a:ext>
            </a:extLst>
          </p:cNvPr>
          <p:cNvSpPr txBox="1"/>
          <p:nvPr/>
        </p:nvSpPr>
        <p:spPr>
          <a:xfrm>
            <a:off x="1002782" y="1246224"/>
            <a:ext cx="10023027" cy="466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Following the model fit (DID estimates shown previously), we proceed with posterior surface analysis using Regression Discontinuity Design and Gradient Assessment.</a:t>
            </a:r>
          </a:p>
          <a:p>
            <a:endParaRPr lang="en-US" sz="2400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 We record the following summaries (at the line segment level):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%</a:t>
            </a:r>
            <a:r>
              <a:rPr lang="en-US" sz="2400" dirty="0" err="1">
                <a:solidFill>
                  <a:srgbClr val="002060"/>
                </a:solidFill>
                <a:latin typeface="ITC Franklin Gothic Std Book" panose="020B0504030503020204" pitchFamily="34" charset="0"/>
              </a:rPr>
              <a:t>ge</a:t>
            </a:r>
            <a:r>
              <a:rPr lang="en-US" sz="24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 of discontinuities/gradients significant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Difference in log-house prices (inside vs outside the BIP) (before 2010) and (post (2010): this allows us to check the continuity assumption for DID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Average discontinuity along the BIP boundary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Average Gradient for the BIP boundary for every program area</a:t>
            </a:r>
          </a:p>
        </p:txBody>
      </p:sp>
    </p:spTree>
    <p:extLst>
      <p:ext uri="{BB962C8B-B14F-4D97-AF65-F5344CB8AC3E}">
        <p14:creationId xmlns:p14="http://schemas.microsoft.com/office/powerpoint/2010/main" val="341431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87C6D323-F0A5-D84D-BDEA-42D62327F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38" y="1409198"/>
            <a:ext cx="8956617" cy="4933971"/>
          </a:xfrm>
          <a:prstGeom prst="rect">
            <a:avLst/>
          </a:prstGeom>
          <a:noFill/>
          <a:ln w="25400"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FF757B-D778-C14A-810F-CAD0CBD2E0FE}"/>
              </a:ext>
            </a:extLst>
          </p:cNvPr>
          <p:cNvSpPr/>
          <p:nvPr/>
        </p:nvSpPr>
        <p:spPr>
          <a:xfrm>
            <a:off x="370703" y="0"/>
            <a:ext cx="118212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2"/>
                </a:solidFill>
                <a:latin typeface="ITC Franklin Gothic Std Book" panose="020B0504030503020204" pitchFamily="34" charset="0"/>
              </a:rPr>
              <a:t>Comparison of Significance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5595C-3439-0A4D-ACDC-39C3EB09B646}"/>
              </a:ext>
            </a:extLst>
          </p:cNvPr>
          <p:cNvSpPr txBox="1"/>
          <p:nvPr/>
        </p:nvSpPr>
        <p:spPr>
          <a:xfrm>
            <a:off x="1665308" y="1029951"/>
            <a:ext cx="8956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Figure showing the %</a:t>
            </a:r>
            <a:r>
              <a:rPr lang="en-US" sz="2400" dirty="0" err="1">
                <a:solidFill>
                  <a:srgbClr val="002060"/>
                </a:solidFill>
                <a:latin typeface="ITC Franklin Gothic Std Book" panose="020B0504030503020204" pitchFamily="34" charset="0"/>
              </a:rPr>
              <a:t>ge</a:t>
            </a:r>
            <a:r>
              <a:rPr lang="en-US" sz="24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 significance based on if significant DID</a:t>
            </a:r>
          </a:p>
        </p:txBody>
      </p:sp>
    </p:spTree>
    <p:extLst>
      <p:ext uri="{BB962C8B-B14F-4D97-AF65-F5344CB8AC3E}">
        <p14:creationId xmlns:p14="http://schemas.microsoft.com/office/powerpoint/2010/main" val="3718310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9755A355-7CEC-0E4F-ABDA-889AD0FB4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148" y="1414470"/>
            <a:ext cx="7914191" cy="53507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FF757B-D778-C14A-810F-CAD0CBD2E0FE}"/>
              </a:ext>
            </a:extLst>
          </p:cNvPr>
          <p:cNvSpPr/>
          <p:nvPr/>
        </p:nvSpPr>
        <p:spPr>
          <a:xfrm>
            <a:off x="370703" y="0"/>
            <a:ext cx="118212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2"/>
                </a:solidFill>
                <a:latin typeface="ITC Franklin Gothic Std Book" panose="020B0504030503020204" pitchFamily="34" charset="0"/>
              </a:rPr>
              <a:t>Comparison of Significance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5595C-3439-0A4D-ACDC-39C3EB09B646}"/>
              </a:ext>
            </a:extLst>
          </p:cNvPr>
          <p:cNvSpPr txBox="1"/>
          <p:nvPr/>
        </p:nvSpPr>
        <p:spPr>
          <a:xfrm>
            <a:off x="1665307" y="887515"/>
            <a:ext cx="8956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Figure showing the average wombling measure and </a:t>
            </a:r>
            <a:br>
              <a:rPr lang="en-US" sz="24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</a:br>
            <a:r>
              <a:rPr lang="en-US" sz="24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discontinuities based on if significant DID.</a:t>
            </a:r>
          </a:p>
        </p:txBody>
      </p:sp>
    </p:spTree>
    <p:extLst>
      <p:ext uri="{BB962C8B-B14F-4D97-AF65-F5344CB8AC3E}">
        <p14:creationId xmlns:p14="http://schemas.microsoft.com/office/powerpoint/2010/main" val="1906785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F0653904-1659-2443-9AFC-D866E2022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555" y="3747675"/>
            <a:ext cx="3457265" cy="3110326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0EE6BDB-3E07-0A4F-A35C-3F23B4D00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190" y="496810"/>
            <a:ext cx="3310625" cy="33207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EBBF32-4867-E841-923C-EC5A5C60AF68}"/>
              </a:ext>
            </a:extLst>
          </p:cNvPr>
          <p:cNvSpPr/>
          <p:nvPr/>
        </p:nvSpPr>
        <p:spPr>
          <a:xfrm>
            <a:off x="370703" y="-128211"/>
            <a:ext cx="118212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2"/>
                </a:solidFill>
              </a:rPr>
              <a:t>Case Studies: Georgia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B22E44-2295-694B-87B8-C32E7317E844}"/>
              </a:ext>
            </a:extLst>
          </p:cNvPr>
          <p:cNvSpPr txBox="1"/>
          <p:nvPr/>
        </p:nvSpPr>
        <p:spPr>
          <a:xfrm>
            <a:off x="10845675" y="1488558"/>
            <a:ext cx="1105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Difference (pre) = -0.4781</a:t>
            </a:r>
          </a:p>
          <a:p>
            <a:r>
              <a:rPr lang="en-US" sz="1000" dirty="0"/>
              <a:t>Difference (post) = 0.4456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7039321-0863-3045-9048-FB1D05161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79" y="538583"/>
            <a:ext cx="3154951" cy="3209091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AA0DA9A-9E1B-CF46-87F5-371197E46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169" y="658864"/>
            <a:ext cx="2641165" cy="2917307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343D4699-C986-4841-AC03-EDE174DD84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580" y="3747674"/>
            <a:ext cx="3221788" cy="311032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CD5ACC-E2B7-ED48-9B6D-02FFDCDFFF67}"/>
              </a:ext>
            </a:extLst>
          </p:cNvPr>
          <p:cNvGrpSpPr/>
          <p:nvPr/>
        </p:nvGrpSpPr>
        <p:grpSpPr>
          <a:xfrm>
            <a:off x="8490302" y="3963772"/>
            <a:ext cx="3389046" cy="2748518"/>
            <a:chOff x="8649326" y="3963772"/>
            <a:chExt cx="3389046" cy="274851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181A6C-4901-C74D-8BE0-D798DA5DDC70}"/>
                </a:ext>
              </a:extLst>
            </p:cNvPr>
            <p:cNvSpPr txBox="1"/>
            <p:nvPr/>
          </p:nvSpPr>
          <p:spPr>
            <a:xfrm>
              <a:off x="8649326" y="5696627"/>
              <a:ext cx="32860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25% significant gradients, 7% discontinuities,  avg. wombling measure = -7.1089. Prices increased by an average of 0.08% (according to gradients)and 46% (according to the discontinuities) inside the BIP.</a:t>
              </a:r>
            </a:p>
          </p:txBody>
        </p:sp>
        <p:pic>
          <p:nvPicPr>
            <p:cNvPr id="23" name="Picture 22" descr="Chart&#10;&#10;Description automatically generated">
              <a:extLst>
                <a:ext uri="{FF2B5EF4-FFF2-40B4-BE49-F238E27FC236}">
                  <a16:creationId xmlns:a16="http://schemas.microsoft.com/office/drawing/2014/main" id="{3B61D888-0CD2-2246-AE95-97AB62F60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50411" y="3963773"/>
              <a:ext cx="1717029" cy="1732854"/>
            </a:xfrm>
            <a:prstGeom prst="rect">
              <a:avLst/>
            </a:prstGeom>
          </p:spPr>
        </p:pic>
        <p:pic>
          <p:nvPicPr>
            <p:cNvPr id="25" name="Picture 24" descr="Chart, histogram&#10;&#10;Description automatically generated">
              <a:extLst>
                <a:ext uri="{FF2B5EF4-FFF2-40B4-BE49-F238E27FC236}">
                  <a16:creationId xmlns:a16="http://schemas.microsoft.com/office/drawing/2014/main" id="{0A29D2BC-E3E7-974D-8535-0D421ECAA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92370" y="3963772"/>
              <a:ext cx="1746002" cy="1732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380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EBBF32-4867-E841-923C-EC5A5C60AF68}"/>
              </a:ext>
            </a:extLst>
          </p:cNvPr>
          <p:cNvSpPr/>
          <p:nvPr/>
        </p:nvSpPr>
        <p:spPr>
          <a:xfrm>
            <a:off x="370703" y="-128211"/>
            <a:ext cx="118212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2"/>
                </a:solidFill>
              </a:rPr>
              <a:t>Case Studies: New York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50CC58-6ABA-6A4F-B166-F166B5FE1AAA}"/>
              </a:ext>
            </a:extLst>
          </p:cNvPr>
          <p:cNvGrpSpPr/>
          <p:nvPr/>
        </p:nvGrpSpPr>
        <p:grpSpPr>
          <a:xfrm>
            <a:off x="430233" y="541734"/>
            <a:ext cx="3186120" cy="3205940"/>
            <a:chOff x="430233" y="541734"/>
            <a:chExt cx="3186120" cy="3205940"/>
          </a:xfrm>
        </p:grpSpPr>
        <p:pic>
          <p:nvPicPr>
            <p:cNvPr id="4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C558006D-B8E4-0746-8BD3-3A7D8A988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0233" y="541734"/>
              <a:ext cx="3186120" cy="320594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657108-F74A-5543-BDDA-2D7577453193}"/>
                </a:ext>
              </a:extLst>
            </p:cNvPr>
            <p:cNvSpPr txBox="1"/>
            <p:nvPr/>
          </p:nvSpPr>
          <p:spPr>
            <a:xfrm>
              <a:off x="1443854" y="1384994"/>
              <a:ext cx="11588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Canada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AE7FDDA-8D75-6B40-B0B5-FB5E2FBCD700}"/>
              </a:ext>
            </a:extLst>
          </p:cNvPr>
          <p:cNvGrpSpPr/>
          <p:nvPr/>
        </p:nvGrpSpPr>
        <p:grpSpPr>
          <a:xfrm>
            <a:off x="4390495" y="551596"/>
            <a:ext cx="3058251" cy="3110326"/>
            <a:chOff x="4019437" y="551596"/>
            <a:chExt cx="3058251" cy="3110326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83CC12D2-C99E-BE44-A8E8-7D30D54BD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9437" y="551596"/>
              <a:ext cx="3058251" cy="311032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1786F9-2B13-7E46-A057-2584C3153E38}"/>
                </a:ext>
              </a:extLst>
            </p:cNvPr>
            <p:cNvSpPr txBox="1"/>
            <p:nvPr/>
          </p:nvSpPr>
          <p:spPr>
            <a:xfrm>
              <a:off x="4969123" y="1381107"/>
              <a:ext cx="11588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Canada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E20F1A-57C6-2E42-BFCC-5A874ED03200}"/>
              </a:ext>
            </a:extLst>
          </p:cNvPr>
          <p:cNvGrpSpPr/>
          <p:nvPr/>
        </p:nvGrpSpPr>
        <p:grpSpPr>
          <a:xfrm>
            <a:off x="8123568" y="541734"/>
            <a:ext cx="3801384" cy="3110326"/>
            <a:chOff x="7885032" y="541734"/>
            <a:chExt cx="3801384" cy="3110326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6E240FCD-0DAB-0549-9AAA-8B4103406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5032" y="541734"/>
              <a:ext cx="3119667" cy="311032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B22E44-2295-694B-87B8-C32E7317E844}"/>
                </a:ext>
              </a:extLst>
            </p:cNvPr>
            <p:cNvSpPr txBox="1"/>
            <p:nvPr/>
          </p:nvSpPr>
          <p:spPr>
            <a:xfrm>
              <a:off x="10580630" y="1505298"/>
              <a:ext cx="11057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Difference (pre) = 0.0170</a:t>
              </a:r>
            </a:p>
            <a:p>
              <a:r>
                <a:rPr lang="en-US" sz="1000" dirty="0"/>
                <a:t>Difference (post) = -0.1437</a:t>
              </a:r>
            </a:p>
          </p:txBody>
        </p:sp>
      </p:grp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F6A066BC-E348-0D49-B84B-698F20EC1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81" y="3744621"/>
            <a:ext cx="3254900" cy="3044373"/>
          </a:xfrm>
          <a:prstGeom prst="rect">
            <a:avLst/>
          </a:prstGeom>
        </p:spPr>
      </p:pic>
      <p:pic>
        <p:nvPicPr>
          <p:cNvPr id="16" name="Picture 15" descr="Chart, diagram&#10;&#10;Description automatically generated">
            <a:extLst>
              <a:ext uri="{FF2B5EF4-FFF2-40B4-BE49-F238E27FC236}">
                <a16:creationId xmlns:a16="http://schemas.microsoft.com/office/drawing/2014/main" id="{98BF8C61-E04B-3544-9B2E-131ABEE29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7380" y="3652647"/>
            <a:ext cx="3058252" cy="306292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9F50D30-A421-8E4F-9822-DFFAB34C9816}"/>
              </a:ext>
            </a:extLst>
          </p:cNvPr>
          <p:cNvGrpSpPr/>
          <p:nvPr/>
        </p:nvGrpSpPr>
        <p:grpSpPr>
          <a:xfrm>
            <a:off x="8239021" y="3661922"/>
            <a:ext cx="3791951" cy="3053646"/>
            <a:chOff x="8318533" y="3661922"/>
            <a:chExt cx="3791951" cy="305364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181A6C-4901-C74D-8BE0-D798DA5DDC70}"/>
                </a:ext>
              </a:extLst>
            </p:cNvPr>
            <p:cNvSpPr txBox="1"/>
            <p:nvPr/>
          </p:nvSpPr>
          <p:spPr>
            <a:xfrm>
              <a:off x="8594221" y="5699905"/>
              <a:ext cx="32860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20% significant gradients, .6% discontinuities,  avg. wombling measure = -0.0925, avg discontinuities=-0.1437. Prices increased by an average of 9% (according to gradients)and 14% (according to the discontinuities) inside the BIP.</a:t>
              </a:r>
            </a:p>
          </p:txBody>
        </p:sp>
        <p:pic>
          <p:nvPicPr>
            <p:cNvPr id="24" name="Picture 23" descr="Chart, histogram&#10;&#10;Description automatically generated">
              <a:extLst>
                <a:ext uri="{FF2B5EF4-FFF2-40B4-BE49-F238E27FC236}">
                  <a16:creationId xmlns:a16="http://schemas.microsoft.com/office/drawing/2014/main" id="{595C4B47-878A-114C-845F-71042E32D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8533" y="3661922"/>
              <a:ext cx="1939237" cy="1969210"/>
            </a:xfrm>
            <a:prstGeom prst="rect">
              <a:avLst/>
            </a:prstGeom>
          </p:spPr>
        </p:pic>
        <p:pic>
          <p:nvPicPr>
            <p:cNvPr id="27" name="Picture 26" descr="Chart, histogram&#10;&#10;Description automatically generated">
              <a:extLst>
                <a:ext uri="{FF2B5EF4-FFF2-40B4-BE49-F238E27FC236}">
                  <a16:creationId xmlns:a16="http://schemas.microsoft.com/office/drawing/2014/main" id="{7E7C5DEC-940B-5A40-A5C3-17D7B11B5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37265" y="3705627"/>
              <a:ext cx="1873219" cy="1881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585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EBBF32-4867-E841-923C-EC5A5C60AF68}"/>
              </a:ext>
            </a:extLst>
          </p:cNvPr>
          <p:cNvSpPr/>
          <p:nvPr/>
        </p:nvSpPr>
        <p:spPr>
          <a:xfrm>
            <a:off x="370703" y="-128211"/>
            <a:ext cx="118212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2"/>
                </a:solidFill>
              </a:rPr>
              <a:t>Case Studies: Tennessee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F0BA136-87A5-C044-9373-BFBAA416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61" y="641230"/>
            <a:ext cx="3055823" cy="307954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2F11F6B-9E67-C74A-B50F-A40EBFD69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789" y="639113"/>
            <a:ext cx="2910348" cy="2968825"/>
          </a:xfrm>
          <a:prstGeom prst="rect">
            <a:avLst/>
          </a:prstGeom>
        </p:spPr>
      </p:pic>
      <p:pic>
        <p:nvPicPr>
          <p:cNvPr id="15" name="Picture 14" descr="Map&#10;&#10;Description automatically generated with medium confidence">
            <a:extLst>
              <a:ext uri="{FF2B5EF4-FFF2-40B4-BE49-F238E27FC236}">
                <a16:creationId xmlns:a16="http://schemas.microsoft.com/office/drawing/2014/main" id="{EA51E2F5-5E3E-074C-A3F6-90D89B25B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52" y="3733425"/>
            <a:ext cx="3058252" cy="3130494"/>
          </a:xfrm>
          <a:prstGeom prst="rect">
            <a:avLst/>
          </a:prstGeom>
        </p:spPr>
      </p:pic>
      <p:pic>
        <p:nvPicPr>
          <p:cNvPr id="21" name="Picture 20" descr="A picture containing map&#10;&#10;Description automatically generated">
            <a:extLst>
              <a:ext uri="{FF2B5EF4-FFF2-40B4-BE49-F238E27FC236}">
                <a16:creationId xmlns:a16="http://schemas.microsoft.com/office/drawing/2014/main" id="{05D55E08-87B1-9447-92FD-7D9141FF0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609" y="3607938"/>
            <a:ext cx="3149906" cy="32500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EC667A2-28C9-654A-9A1D-32952F0D8E55}"/>
              </a:ext>
            </a:extLst>
          </p:cNvPr>
          <p:cNvGrpSpPr/>
          <p:nvPr/>
        </p:nvGrpSpPr>
        <p:grpSpPr>
          <a:xfrm>
            <a:off x="8088959" y="3692096"/>
            <a:ext cx="3808685" cy="2654140"/>
            <a:chOff x="8367252" y="3692096"/>
            <a:chExt cx="3808685" cy="265414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181A6C-4901-C74D-8BE0-D798DA5DDC70}"/>
                </a:ext>
              </a:extLst>
            </p:cNvPr>
            <p:cNvSpPr txBox="1"/>
            <p:nvPr/>
          </p:nvSpPr>
          <p:spPr>
            <a:xfrm>
              <a:off x="8594221" y="5699905"/>
              <a:ext cx="32860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20% significant gradients, 6% discontinuities,  avg. wombling measure = -1.2601, avg discontinuities=0.5984. Price difference of 80%.</a:t>
              </a:r>
            </a:p>
          </p:txBody>
        </p:sp>
        <p:pic>
          <p:nvPicPr>
            <p:cNvPr id="23" name="Picture 22" descr="Chart, histogram&#10;&#10;Description automatically generated">
              <a:extLst>
                <a:ext uri="{FF2B5EF4-FFF2-40B4-BE49-F238E27FC236}">
                  <a16:creationId xmlns:a16="http://schemas.microsoft.com/office/drawing/2014/main" id="{E388ABF5-CAC2-C148-88BB-BB2473631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67252" y="3692096"/>
              <a:ext cx="1778233" cy="2032266"/>
            </a:xfrm>
            <a:prstGeom prst="rect">
              <a:avLst/>
            </a:prstGeom>
          </p:spPr>
        </p:pic>
        <p:pic>
          <p:nvPicPr>
            <p:cNvPr id="26" name="Picture 25" descr="Chart, histogram&#10;&#10;Description automatically generated">
              <a:extLst>
                <a:ext uri="{FF2B5EF4-FFF2-40B4-BE49-F238E27FC236}">
                  <a16:creationId xmlns:a16="http://schemas.microsoft.com/office/drawing/2014/main" id="{FE674C6B-33E4-1D4F-A97C-555BB28B6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9409" y="3788017"/>
              <a:ext cx="1676528" cy="189079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A1D81FC-AB8E-7C45-9A5A-F258F9C0F59C}"/>
              </a:ext>
            </a:extLst>
          </p:cNvPr>
          <p:cNvGrpSpPr/>
          <p:nvPr/>
        </p:nvGrpSpPr>
        <p:grpSpPr>
          <a:xfrm>
            <a:off x="7920365" y="514413"/>
            <a:ext cx="3830391" cy="3191214"/>
            <a:chOff x="7589061" y="514413"/>
            <a:chExt cx="3830391" cy="3191214"/>
          </a:xfrm>
        </p:grpSpPr>
        <p:pic>
          <p:nvPicPr>
            <p:cNvPr id="12" name="Picture 11" descr="Chart, scatter chart&#10;&#10;Description automatically generated">
              <a:extLst>
                <a:ext uri="{FF2B5EF4-FFF2-40B4-BE49-F238E27FC236}">
                  <a16:creationId xmlns:a16="http://schemas.microsoft.com/office/drawing/2014/main" id="{712FD7B0-67B8-444B-B4C0-15E9DE538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89061" y="514413"/>
              <a:ext cx="2910348" cy="319121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B22E44-2295-694B-87B8-C32E7317E844}"/>
                </a:ext>
              </a:extLst>
            </p:cNvPr>
            <p:cNvSpPr txBox="1"/>
            <p:nvPr/>
          </p:nvSpPr>
          <p:spPr>
            <a:xfrm>
              <a:off x="10313666" y="1429951"/>
              <a:ext cx="11057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Difference (pre) = -0.4104</a:t>
              </a:r>
            </a:p>
            <a:p>
              <a:r>
                <a:rPr lang="en-US" sz="1000" dirty="0"/>
                <a:t>Difference (post) = -0.4233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827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BA99B97-E09C-AC45-A8FC-3428B8CC4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66860"/>
            <a:ext cx="10972800" cy="1143000"/>
          </a:xfrm>
        </p:spPr>
        <p:txBody>
          <a:bodyPr/>
          <a:lstStyle/>
          <a:p>
            <a:r>
              <a:rPr lang="en-US" dirty="0">
                <a:solidFill>
                  <a:srgbClr val="DE6201"/>
                </a:solidFill>
                <a:latin typeface="ITC Franklin Gothic Std Book"/>
              </a:rPr>
              <a:t>Conclusions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D5A7C4-B3CE-1B47-9013-2B89FCFD1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054" y="1260721"/>
            <a:ext cx="8846703" cy="442244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-US" sz="2400" dirty="0">
                <a:solidFill>
                  <a:srgbClr val="002060"/>
                </a:solidFill>
              </a:rPr>
              <a:t>The proposed methods produce a framework for evaluation 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of effects for program areas served by the BIP.</a:t>
            </a:r>
          </a:p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-US" sz="2400" dirty="0">
                <a:solidFill>
                  <a:srgbClr val="002060"/>
                </a:solidFill>
              </a:rPr>
              <a:t>The analysis shown uses the BIP program as an example, 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it is applicable for the evaluation of any subsidy program 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with a spatially indexed response source (in our case 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the house prices).</a:t>
            </a:r>
          </a:p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-US" sz="2400" dirty="0">
                <a:solidFill>
                  <a:srgbClr val="002060"/>
                </a:solidFill>
              </a:rPr>
              <a:t>Real estate prices are affected by temporal correlation, extensions of the proposed setup to include time using 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dynamic spatiotemporal models is a feasible solution.</a:t>
            </a:r>
          </a:p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en-US" sz="2400" dirty="0">
                <a:solidFill>
                  <a:srgbClr val="002060"/>
                </a:solidFill>
              </a:rPr>
              <a:t>Inclusion of time would facilitate an evolutionary study of 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the program impacts.</a:t>
            </a:r>
          </a:p>
        </p:txBody>
      </p:sp>
    </p:spTree>
    <p:extLst>
      <p:ext uri="{BB962C8B-B14F-4D97-AF65-F5344CB8AC3E}">
        <p14:creationId xmlns:p14="http://schemas.microsoft.com/office/powerpoint/2010/main" val="352520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E0D3AF-7546-2942-9076-6D566FFBEBFD}"/>
              </a:ext>
            </a:extLst>
          </p:cNvPr>
          <p:cNvSpPr/>
          <p:nvPr/>
        </p:nvSpPr>
        <p:spPr>
          <a:xfrm>
            <a:off x="1719124" y="0"/>
            <a:ext cx="87537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400" b="1" dirty="0">
                <a:solidFill>
                  <a:srgbClr val="DE6201"/>
                </a:solidFill>
                <a:latin typeface="ITC Franklin Gothic Std Book" panose="020B0504030503020204" pitchFamily="34" charset="0"/>
              </a:rPr>
              <a:t>Motivation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FE4D537-17AA-5044-8525-CD08C9AEE2CB}"/>
              </a:ext>
            </a:extLst>
          </p:cNvPr>
          <p:cNvSpPr txBox="1">
            <a:spLocks/>
          </p:cNvSpPr>
          <p:nvPr/>
        </p:nvSpPr>
        <p:spPr>
          <a:xfrm>
            <a:off x="1286703" y="1059347"/>
            <a:ext cx="9354793" cy="5208932"/>
          </a:xfrm>
        </p:spPr>
        <p:txBody>
          <a:bodyPr lIns="91440" tIns="45720" rIns="91440" bIns="4572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Broadband investment is a high priority for the Administration </a:t>
            </a:r>
            <a:br>
              <a:rPr lang="en-US" dirty="0">
                <a:solidFill>
                  <a:srgbClr val="002060"/>
                </a:solidFill>
                <a:latin typeface="ITC Franklin Gothic Std Book" panose="020B0504030503020204" pitchFamily="34" charset="0"/>
              </a:rPr>
            </a:br>
            <a:r>
              <a:rPr lang="en-US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and Congress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Importance of broadband even more evident in current pandemic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Little research has investigated the economic impacts of broadband programs</a:t>
            </a:r>
          </a:p>
          <a:p>
            <a:pPr algn="l">
              <a:lnSpc>
                <a:spcPct val="100000"/>
              </a:lnSpc>
              <a:spcBef>
                <a:spcPts val="2000"/>
              </a:spcBef>
            </a:pPr>
            <a:r>
              <a:rPr lang="en-US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The Broadband Initiatives Program (BIP), enacted as part of the American Recovery and Reinvestment Act in 2009, is the largest rural broadband program to date – with an appropriation of $2.5 billion. </a:t>
            </a:r>
          </a:p>
          <a:p>
            <a:pPr algn="l">
              <a:lnSpc>
                <a:spcPct val="100000"/>
              </a:lnSpc>
              <a:spcBef>
                <a:spcPts val="2000"/>
              </a:spcBef>
            </a:pPr>
            <a:r>
              <a:rPr lang="en-US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The purpose of this study is to devise novel statistical methodology that allow for program evaluation for BIP.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98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6AD8B7-B804-0D47-82D8-B28BBA127E5E}"/>
              </a:ext>
            </a:extLst>
          </p:cNvPr>
          <p:cNvSpPr/>
          <p:nvPr/>
        </p:nvSpPr>
        <p:spPr>
          <a:xfrm>
            <a:off x="1719124" y="0"/>
            <a:ext cx="87537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400" b="1" dirty="0">
                <a:solidFill>
                  <a:srgbClr val="DE6201"/>
                </a:solidFill>
                <a:latin typeface="ITC Franklin Gothic Std Book" panose="020B0504030503020204" pitchFamily="34" charset="0"/>
              </a:rPr>
              <a:t>Data Sources and Methods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0949F1F-7FA6-1E4D-A61B-9C108F16712D}"/>
              </a:ext>
            </a:extLst>
          </p:cNvPr>
          <p:cNvSpPr txBox="1">
            <a:spLocks/>
          </p:cNvSpPr>
          <p:nvPr/>
        </p:nvSpPr>
        <p:spPr>
          <a:xfrm>
            <a:off x="1512025" y="848308"/>
            <a:ext cx="9725818" cy="5161384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Identified data sources that reflect effect of broadband</a:t>
            </a:r>
          </a:p>
          <a:p>
            <a:pPr marL="1257300" lvl="2" indent="-342900" algn="l">
              <a:lnSpc>
                <a:spcPct val="100000"/>
              </a:lnSpc>
              <a:buFont typeface="System Font Regular"/>
              <a:buChar char="–"/>
            </a:pPr>
            <a:r>
              <a:rPr lang="en-US" sz="20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CoreLogic: Property Values and Housing Characteristics</a:t>
            </a:r>
          </a:p>
          <a:p>
            <a:pPr marL="1257300" lvl="2" indent="-342900" algn="l">
              <a:lnSpc>
                <a:spcPct val="100000"/>
              </a:lnSpc>
              <a:buFont typeface="System Font Regular"/>
              <a:buChar char="–"/>
            </a:pPr>
            <a:r>
              <a:rPr lang="en-US" sz="20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Assessed Property Values</a:t>
            </a:r>
          </a:p>
          <a:p>
            <a:pPr marL="1257300" lvl="2" indent="-342900" algn="l">
              <a:lnSpc>
                <a:spcPct val="100000"/>
              </a:lnSpc>
              <a:buFont typeface="System Font Regular"/>
              <a:buChar char="–"/>
            </a:pPr>
            <a:r>
              <a:rPr lang="en-US" sz="2000" dirty="0" err="1">
                <a:solidFill>
                  <a:srgbClr val="002060"/>
                </a:solidFill>
                <a:latin typeface="ITC Franklin Gothic Std Book" panose="020B0504030503020204" pitchFamily="34" charset="0"/>
              </a:rPr>
              <a:t>Ookla</a:t>
            </a:r>
            <a:r>
              <a:rPr lang="en-US" sz="20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 Data</a:t>
            </a:r>
          </a:p>
          <a:p>
            <a:pPr marL="1257300" lvl="2" indent="-342900" algn="l">
              <a:lnSpc>
                <a:spcPct val="100000"/>
              </a:lnSpc>
              <a:buFont typeface="System Font Regular"/>
              <a:buChar char="–"/>
            </a:pPr>
            <a:r>
              <a:rPr lang="en-US" sz="20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American Community Survey (ACS): Demographic variables</a:t>
            </a:r>
          </a:p>
          <a:p>
            <a:pPr marL="1257300" lvl="2" indent="-342900" algn="l">
              <a:lnSpc>
                <a:spcPct val="100000"/>
              </a:lnSpc>
              <a:buFont typeface="System Font Regular"/>
              <a:buChar char="–"/>
            </a:pPr>
            <a:r>
              <a:rPr lang="en-US" sz="20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RUS Program boundary and associated shapefiles</a:t>
            </a:r>
            <a:endParaRPr lang="en-US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Modeling the house prices using an approximate hierarchical Bayesian spatial model (Datta et. al. 2016, Rue et. al. 2009)</a:t>
            </a:r>
          </a:p>
          <a:p>
            <a:pPr marL="1270000" lvl="1" indent="-406400" algn="l">
              <a:lnSpc>
                <a:spcPct val="100000"/>
              </a:lnSpc>
              <a:buFont typeface="System Font Regular"/>
              <a:buChar char="–"/>
            </a:pPr>
            <a:r>
              <a:rPr lang="en-US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Featuring an off-the-shelf inference for difference-in-difference estimators</a:t>
            </a:r>
          </a:p>
          <a:p>
            <a:pPr marL="1270000" lvl="1" indent="-458788" algn="l">
              <a:lnSpc>
                <a:spcPct val="100000"/>
              </a:lnSpc>
              <a:buFont typeface="System Font Regular"/>
              <a:buChar char="–"/>
            </a:pPr>
            <a:endParaRPr lang="en-US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Posterior surface analysis is performed for studying impacts using</a:t>
            </a:r>
          </a:p>
          <a:p>
            <a:pPr marL="1257300" lvl="2" indent="-342900" algn="l">
              <a:lnSpc>
                <a:spcPct val="100000"/>
              </a:lnSpc>
              <a:buFont typeface="System Font Regular"/>
              <a:buChar char="–"/>
            </a:pPr>
            <a:r>
              <a:rPr lang="en-US" sz="20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Regression Discontinuity Analysis </a:t>
            </a:r>
          </a:p>
          <a:p>
            <a:pPr marL="1257300" lvl="2" indent="-342900" algn="l">
              <a:lnSpc>
                <a:spcPct val="100000"/>
              </a:lnSpc>
              <a:buFont typeface="System Font Regular"/>
              <a:buChar char="–"/>
            </a:pPr>
            <a:r>
              <a:rPr lang="en-US" sz="20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Gradient Assessment</a:t>
            </a:r>
          </a:p>
          <a:p>
            <a:pPr lvl="1">
              <a:lnSpc>
                <a:spcPct val="120000"/>
              </a:lnSpc>
            </a:pPr>
            <a:endParaRPr lang="en-US" sz="2400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915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9432FB1-E707-0D43-9982-040CE0E9D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979" y="1261534"/>
            <a:ext cx="7476203" cy="51787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773773-ADFD-5E44-A7C0-6E74D45C9BEE}"/>
              </a:ext>
            </a:extLst>
          </p:cNvPr>
          <p:cNvSpPr/>
          <p:nvPr/>
        </p:nvSpPr>
        <p:spPr>
          <a:xfrm>
            <a:off x="1719124" y="226980"/>
            <a:ext cx="87537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400" b="1" dirty="0" err="1">
                <a:solidFill>
                  <a:srgbClr val="DE6201"/>
                </a:solidFill>
                <a:latin typeface="ITC Franklin Gothic Std Book" panose="020B0504030503020204" pitchFamily="34" charset="0"/>
              </a:rPr>
              <a:t>Ookla</a:t>
            </a:r>
            <a:r>
              <a:rPr lang="en-US" sz="4400" b="1" dirty="0">
                <a:solidFill>
                  <a:srgbClr val="DE6201"/>
                </a:solidFill>
                <a:latin typeface="ITC Franklin Gothic Std Book" panose="020B0504030503020204" pitchFamily="34" charset="0"/>
              </a:rPr>
              <a:t> Data and the </a:t>
            </a:r>
            <a:r>
              <a:rPr lang="en-US" sz="4400" b="1" dirty="0" err="1">
                <a:solidFill>
                  <a:srgbClr val="DE6201"/>
                </a:solidFill>
                <a:latin typeface="ITC Franklin Gothic Std Book" panose="020B0504030503020204" pitchFamily="34" charset="0"/>
              </a:rPr>
              <a:t>ReConnect</a:t>
            </a:r>
            <a:endParaRPr lang="en-US" sz="4400" b="1" dirty="0">
              <a:solidFill>
                <a:srgbClr val="DE6201"/>
              </a:solidFill>
              <a:latin typeface="ITC Franklin Gothic Std Book" panose="020B05040305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8FA80-9F92-7B4B-BAEB-F8BC8B7AA6FD}"/>
              </a:ext>
            </a:extLst>
          </p:cNvPr>
          <p:cNvSpPr txBox="1"/>
          <p:nvPr/>
        </p:nvSpPr>
        <p:spPr>
          <a:xfrm>
            <a:off x="633827" y="1779061"/>
            <a:ext cx="3952152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Linking the </a:t>
            </a:r>
            <a:r>
              <a:rPr lang="en-US" sz="2400" dirty="0" err="1">
                <a:solidFill>
                  <a:srgbClr val="002060"/>
                </a:solidFill>
              </a:rPr>
              <a:t>ReConnect</a:t>
            </a:r>
            <a:r>
              <a:rPr lang="en-US" sz="2400" dirty="0">
                <a:solidFill>
                  <a:srgbClr val="002060"/>
                </a:solidFill>
              </a:rPr>
              <a:t> program with </a:t>
            </a:r>
            <a:r>
              <a:rPr lang="en-US" sz="2400" dirty="0" err="1">
                <a:solidFill>
                  <a:srgbClr val="002060"/>
                </a:solidFill>
              </a:rPr>
              <a:t>Ookla</a:t>
            </a:r>
            <a:r>
              <a:rPr lang="en-US" sz="2400" dirty="0">
                <a:solidFill>
                  <a:srgbClr val="002060"/>
                </a:solidFill>
              </a:rPr>
              <a:t> Download speed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600 sq. </a:t>
            </a:r>
            <a:r>
              <a:rPr lang="en-US" sz="2400" dirty="0" err="1">
                <a:solidFill>
                  <a:srgbClr val="002060"/>
                </a:solidFill>
              </a:rPr>
              <a:t>ms</a:t>
            </a:r>
            <a:r>
              <a:rPr lang="en-US" sz="2400" dirty="0">
                <a:solidFill>
                  <a:srgbClr val="002060"/>
                </a:solidFill>
              </a:rPr>
              <a:t> sized grid over which data is recorded</a:t>
            </a:r>
          </a:p>
        </p:txBody>
      </p:sp>
    </p:spTree>
    <p:extLst>
      <p:ext uri="{BB962C8B-B14F-4D97-AF65-F5344CB8AC3E}">
        <p14:creationId xmlns:p14="http://schemas.microsoft.com/office/powerpoint/2010/main" val="166100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80F698-A3FB-FC4E-92D3-CECF39050AD5}"/>
              </a:ext>
            </a:extLst>
          </p:cNvPr>
          <p:cNvSpPr txBox="1"/>
          <p:nvPr/>
        </p:nvSpPr>
        <p:spPr>
          <a:xfrm>
            <a:off x="1638538" y="954972"/>
            <a:ext cx="9493288" cy="18261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2000"/>
              </a:spcAft>
              <a:defRPr/>
            </a:pPr>
            <a:r>
              <a:rPr lang="en-US" sz="2400" dirty="0">
                <a:solidFill>
                  <a:srgbClr val="002060"/>
                </a:solidFill>
                <a:latin typeface="ITC Franklin Gothic Std Book"/>
              </a:rPr>
              <a:t>We compare the estimated spatial surface for house prices across the program boundary before and after program implementation.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ITC Franklin Gothic Std Book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ITC Franklin Gothic Std Book"/>
                <a:ea typeface="+mn-ea"/>
                <a:cs typeface="+mn-cs"/>
              </a:rPr>
              <a:t>A steep gradient or sharp discontinuity in the surface is evidence of rapid change at the RUS boundary.</a:t>
            </a:r>
          </a:p>
        </p:txBody>
      </p:sp>
      <p:pic>
        <p:nvPicPr>
          <p:cNvPr id="6" name="Picture 5" descr="Calendar&#10;&#10;Description automatically generated">
            <a:extLst>
              <a:ext uri="{FF2B5EF4-FFF2-40B4-BE49-F238E27FC236}">
                <a16:creationId xmlns:a16="http://schemas.microsoft.com/office/drawing/2014/main" id="{55CAC3AE-FB30-9C44-94E7-77404E25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72" y="3110337"/>
            <a:ext cx="11405090" cy="33001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948468-97B0-B34A-B963-1C6DAC7BCCA4}"/>
              </a:ext>
            </a:extLst>
          </p:cNvPr>
          <p:cNvSpPr/>
          <p:nvPr/>
        </p:nvSpPr>
        <p:spPr>
          <a:xfrm>
            <a:off x="1719124" y="0"/>
            <a:ext cx="87537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400" b="1" dirty="0">
                <a:solidFill>
                  <a:srgbClr val="DE6201"/>
                </a:solidFill>
                <a:latin typeface="ITC Franklin Gothic Std Book" panose="020B0504030503020204" pitchFamily="34" charset="0"/>
              </a:rPr>
              <a:t>Rationale</a:t>
            </a:r>
          </a:p>
        </p:txBody>
      </p:sp>
    </p:spTree>
    <p:extLst>
      <p:ext uri="{BB962C8B-B14F-4D97-AF65-F5344CB8AC3E}">
        <p14:creationId xmlns:p14="http://schemas.microsoft.com/office/powerpoint/2010/main" val="978135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52B34DC4-8D5C-8B40-9EC1-DC0C09E88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686" y="3708356"/>
            <a:ext cx="3822629" cy="712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BDEDF2-0BF4-6D41-9BE1-E150E371A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3480" y="1362604"/>
            <a:ext cx="9223076" cy="90231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07E25AD-02F5-CC44-8647-3CE17AA179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5474" y="920813"/>
            <a:ext cx="3654841" cy="7694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F7981E-D696-6649-9C95-620AF8182948}"/>
              </a:ext>
            </a:extLst>
          </p:cNvPr>
          <p:cNvSpPr/>
          <p:nvPr/>
        </p:nvSpPr>
        <p:spPr>
          <a:xfrm>
            <a:off x="1719124" y="0"/>
            <a:ext cx="87537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400" b="1" dirty="0">
                <a:solidFill>
                  <a:srgbClr val="DE6201"/>
                </a:solidFill>
                <a:latin typeface="ITC Franklin Gothic Std Book" panose="020B0504030503020204" pitchFamily="34" charset="0"/>
              </a:rPr>
              <a:t>Theoretical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C3BC3E-DD3A-D645-BDCE-803A3C229397}"/>
                  </a:ext>
                </a:extLst>
              </p:cNvPr>
              <p:cNvSpPr txBox="1"/>
              <p:nvPr/>
            </p:nvSpPr>
            <p:spPr>
              <a:xfrm>
                <a:off x="753726" y="769441"/>
                <a:ext cx="11234422" cy="6005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Bayesian Hierarchical Spatial Model:</a:t>
                </a:r>
              </a:p>
              <a:p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log house price at location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assumed to be a latent spatial effect</a:t>
                </a:r>
              </a:p>
              <a:p>
                <a:endParaRPr lang="en-US" i="1" dirty="0"/>
              </a:p>
              <a:p>
                <a:endParaRPr lang="en-US" i="1" dirty="0"/>
              </a:p>
              <a:p>
                <a:r>
                  <a:rPr lang="en-US" i="1" dirty="0"/>
                  <a:t>Spatial Gradient Assessment:</a:t>
                </a:r>
              </a:p>
              <a:p>
                <a:r>
                  <a:rPr lang="en-US" dirty="0"/>
                  <a:t>The gradients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denoted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d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dirty="0"/>
                  <a:t> jointly follow: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when working with latitudes and longitudes for households.</a:t>
                </a:r>
              </a:p>
              <a:p>
                <a:endParaRPr lang="en-US" dirty="0"/>
              </a:p>
              <a:p>
                <a:r>
                  <a:rPr lang="en-US" i="1" dirty="0"/>
                  <a:t>Spatial Regression discontinuity: </a:t>
                </a:r>
                <a:endParaRPr lang="en-US" dirty="0"/>
              </a:p>
              <a:p>
                <a:r>
                  <a:rPr lang="en-US" dirty="0"/>
                  <a:t>Predictive inference is sought for points lying on either side of the program boundary, followed by differencing </a:t>
                </a:r>
              </a:p>
              <a:p>
                <a:r>
                  <a:rPr lang="en-US" dirty="0"/>
                  <a:t>at the line segment level</a:t>
                </a:r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C3BC3E-DD3A-D645-BDCE-803A3C229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26" y="769441"/>
                <a:ext cx="11234422" cy="6005427"/>
              </a:xfrm>
              <a:prstGeom prst="rect">
                <a:avLst/>
              </a:prstGeom>
              <a:blipFill>
                <a:blip r:embed="rId8"/>
                <a:stretch>
                  <a:fillRect l="-451" t="-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066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6036F688-56D8-BE42-9DB3-4CF861A0E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974" y="3593805"/>
            <a:ext cx="3791482" cy="3264195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861AC59-9E35-D842-BC95-7D238B20D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54" y="589804"/>
            <a:ext cx="3191877" cy="3157870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A27F25F6-5D6F-1A46-92A5-3949B6900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54" y="3747674"/>
            <a:ext cx="3457266" cy="29983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EBBF32-4867-E841-923C-EC5A5C60AF68}"/>
              </a:ext>
            </a:extLst>
          </p:cNvPr>
          <p:cNvSpPr/>
          <p:nvPr/>
        </p:nvSpPr>
        <p:spPr>
          <a:xfrm>
            <a:off x="370703" y="-128211"/>
            <a:ext cx="118212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2"/>
                </a:solidFill>
              </a:rPr>
              <a:t>Case Studies: North Carolina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A702284-451B-1E43-BEB0-57CC1CBF7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974" y="538583"/>
            <a:ext cx="3095385" cy="315787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1F39F3A-A47C-4545-B477-6B151339E068}"/>
              </a:ext>
            </a:extLst>
          </p:cNvPr>
          <p:cNvGrpSpPr/>
          <p:nvPr/>
        </p:nvGrpSpPr>
        <p:grpSpPr>
          <a:xfrm>
            <a:off x="8585860" y="3963773"/>
            <a:ext cx="3367604" cy="2442562"/>
            <a:chOff x="8824396" y="3963773"/>
            <a:chExt cx="3367604" cy="2442562"/>
          </a:xfrm>
        </p:grpSpPr>
        <p:pic>
          <p:nvPicPr>
            <p:cNvPr id="14" name="Picture 13" descr="Chart, histogram&#10;&#10;Description automatically generated">
              <a:extLst>
                <a:ext uri="{FF2B5EF4-FFF2-40B4-BE49-F238E27FC236}">
                  <a16:creationId xmlns:a16="http://schemas.microsoft.com/office/drawing/2014/main" id="{802DFEFB-2BFF-4C46-ADF3-0A30C3D13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24396" y="3963773"/>
              <a:ext cx="1709225" cy="1711842"/>
            </a:xfrm>
            <a:prstGeom prst="rect">
              <a:avLst/>
            </a:prstGeom>
          </p:spPr>
        </p:pic>
        <p:pic>
          <p:nvPicPr>
            <p:cNvPr id="16" name="Picture 15" descr="Chart, histogram&#10;&#10;Description automatically generated">
              <a:extLst>
                <a:ext uri="{FF2B5EF4-FFF2-40B4-BE49-F238E27FC236}">
                  <a16:creationId xmlns:a16="http://schemas.microsoft.com/office/drawing/2014/main" id="{ACD4B434-31B9-1547-97CF-ACFF3E0E7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74971" y="3963773"/>
              <a:ext cx="1717029" cy="17118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181A6C-4901-C74D-8BE0-D798DA5DDC70}"/>
                </a:ext>
              </a:extLst>
            </p:cNvPr>
            <p:cNvSpPr txBox="1"/>
            <p:nvPr/>
          </p:nvSpPr>
          <p:spPr>
            <a:xfrm>
              <a:off x="8824396" y="5760004"/>
              <a:ext cx="32860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37% significant gradients, no discontinuities,  avg. wombling measure = -0.9061. Prices increased by an average of 40% inside the BIP.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FBA5EC2-50AF-6E45-8686-6EA7D23EDBB5}"/>
              </a:ext>
            </a:extLst>
          </p:cNvPr>
          <p:cNvGrpSpPr/>
          <p:nvPr/>
        </p:nvGrpSpPr>
        <p:grpSpPr>
          <a:xfrm>
            <a:off x="8234664" y="630342"/>
            <a:ext cx="3716797" cy="3076793"/>
            <a:chOff x="8393688" y="630342"/>
            <a:chExt cx="3716797" cy="3076793"/>
          </a:xfrm>
        </p:grpSpPr>
        <p:pic>
          <p:nvPicPr>
            <p:cNvPr id="8" name="Picture 7" descr="Chart, scatter chart&#10;&#10;Description automatically generated">
              <a:extLst>
                <a:ext uri="{FF2B5EF4-FFF2-40B4-BE49-F238E27FC236}">
                  <a16:creationId xmlns:a16="http://schemas.microsoft.com/office/drawing/2014/main" id="{037ACA8A-4222-7044-BC68-97F60B91A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93688" y="630342"/>
              <a:ext cx="3095384" cy="30767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B22E44-2295-694B-87B8-C32E7317E844}"/>
                </a:ext>
              </a:extLst>
            </p:cNvPr>
            <p:cNvSpPr txBox="1"/>
            <p:nvPr/>
          </p:nvSpPr>
          <p:spPr>
            <a:xfrm>
              <a:off x="11004699" y="1488558"/>
              <a:ext cx="11057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Difference (pre) = -0.1709</a:t>
              </a:r>
            </a:p>
            <a:p>
              <a:r>
                <a:rPr lang="en-US" sz="1000" dirty="0"/>
                <a:t>Difference (post) = -0.0459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21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019A46EC-9D84-DD44-85B4-FAB842C395DB}"/>
              </a:ext>
            </a:extLst>
          </p:cNvPr>
          <p:cNvSpPr/>
          <p:nvPr/>
        </p:nvSpPr>
        <p:spPr>
          <a:xfrm>
            <a:off x="1719124" y="0"/>
            <a:ext cx="87537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400" b="1" dirty="0">
                <a:solidFill>
                  <a:srgbClr val="DE6201"/>
                </a:solidFill>
                <a:latin typeface="ITC Franklin Gothic Std Book" panose="020B0504030503020204" pitchFamily="34" charset="0"/>
              </a:rPr>
              <a:t>BIP Analysis : National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1A7058-AD6F-CA48-93A7-9C2BCD6ED1B3}"/>
              </a:ext>
            </a:extLst>
          </p:cNvPr>
          <p:cNvSpPr txBox="1"/>
          <p:nvPr/>
        </p:nvSpPr>
        <p:spPr>
          <a:xfrm>
            <a:off x="1255335" y="948690"/>
            <a:ext cx="985391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There were a total of 297 RUS Awards granted out of which 100 had valid arms-length house sales values in the CoreLogic database.</a:t>
            </a:r>
          </a:p>
          <a:p>
            <a:endParaRPr lang="en-US" sz="2400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r>
              <a:rPr lang="en-US" sz="2400" b="1" i="1" u="sng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Approach 1:</a:t>
            </a:r>
            <a:r>
              <a:rPr lang="en-US" sz="24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 Combine data and perform a hedonic regression analysis using OLS </a:t>
            </a:r>
          </a:p>
          <a:p>
            <a:endParaRPr lang="en-US" sz="2400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The Difference in Difference (DID) estimate was recorded for each model, along with its standard deviation.</a:t>
            </a:r>
          </a:p>
          <a:p>
            <a:endParaRPr lang="en-US" sz="2400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r>
              <a:rPr lang="en-US" sz="2400" b="1" i="1" u="sng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Approach 2:</a:t>
            </a:r>
            <a:r>
              <a:rPr lang="en-US" sz="24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 The hierarchical Bayesian spatial regression model was fitted for each of the RUS IDs with a 10-mile radius.</a:t>
            </a:r>
          </a:p>
          <a:p>
            <a:endParaRPr lang="en-US" sz="2400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This was followed by a regression discontinuity analysis and spatial gradient assessment.</a:t>
            </a:r>
          </a:p>
          <a:p>
            <a:endParaRPr lang="en-US" sz="2400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endParaRPr lang="en-US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416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scatter chart&#10;&#10;Description automatically generated">
            <a:extLst>
              <a:ext uri="{FF2B5EF4-FFF2-40B4-BE49-F238E27FC236}">
                <a16:creationId xmlns:a16="http://schemas.microsoft.com/office/drawing/2014/main" id="{F926A25E-A27C-1B41-81CA-11F5BD4E4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095" y="621388"/>
            <a:ext cx="7886824" cy="6236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97DFD8-4CD2-4948-AD6C-70C0C77C7134}"/>
              </a:ext>
            </a:extLst>
          </p:cNvPr>
          <p:cNvSpPr txBox="1">
            <a:spLocks/>
          </p:cNvSpPr>
          <p:nvPr/>
        </p:nvSpPr>
        <p:spPr>
          <a:xfrm>
            <a:off x="652797" y="0"/>
            <a:ext cx="11764487" cy="644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E46C0A"/>
                </a:solidFill>
                <a:latin typeface="ITC Franklin Gothic Std Book" panose="020B0504030503020204" pitchFamily="34" charset="0"/>
              </a:rPr>
              <a:t>DID Estimates vs Loan amount (Award/HH)</a:t>
            </a:r>
            <a:endParaRPr lang="en-US" b="1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26181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02727821-2E31-934A-A32E-C14E5F12B740}"/>
    </a:ext>
  </a:extLst>
</a:theme>
</file>

<file path=ppt/theme/theme10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C8502BE9-6D23-4040-AE2D-16AC44A52F5F}"/>
    </a:ext>
  </a:extLst>
</a:theme>
</file>

<file path=ppt/theme/theme11.xml><?xml version="1.0" encoding="utf-8"?>
<a:theme xmlns:a="http://schemas.openxmlformats.org/drawingml/2006/main" name="2_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latin typeface="ITC Franklin Gothic Std Book" panose="020B05040305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A33D364A-5459-824D-BD63-A628ED6AFFDF}"/>
    </a:ext>
  </a:extLst>
</a:theme>
</file>

<file path=ppt/theme/theme12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6E65268A-90BD-E746-9434-590A0B5AC538}"/>
    </a:ext>
  </a:extLst>
</a:theme>
</file>

<file path=ppt/theme/theme13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98495C8F-282C-A64F-8757-ED63A5FF11F4}"/>
    </a:ext>
  </a:extLst>
</a:theme>
</file>

<file path=ppt/theme/theme14.xml><?xml version="1.0" encoding="utf-8"?>
<a:theme xmlns:a="http://schemas.openxmlformats.org/drawingml/2006/main" name="2_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A33D364A-5459-824D-BD63-A628ED6AFFDF}"/>
    </a:ext>
  </a:extLst>
</a:theme>
</file>

<file path=ppt/theme/theme16.xml><?xml version="1.0" encoding="utf-8"?>
<a:theme xmlns:a="http://schemas.openxmlformats.org/drawingml/2006/main" name="1_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4368A4E1-956E-1D4D-B20B-BDE19238EAF7}"/>
    </a:ext>
  </a:extLst>
</a:theme>
</file>

<file path=ppt/theme/theme17.xml><?xml version="1.0" encoding="utf-8"?>
<a:theme xmlns:a="http://schemas.openxmlformats.org/drawingml/2006/main" name="1_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>
        <a:sp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i="0" u="none" strike="noStrike" kern="1200" cap="none" spc="0" normalizeH="0" baseline="0" noProof="0" dirty="0" smtClean="0">
            <a:ln>
              <a:noFill/>
            </a:ln>
            <a:effectLst/>
            <a:uLnTx/>
            <a:uFillTx/>
            <a:latin typeface="ITC Franklin Gothic Std Book" panose="020B0504030503020204" pitchFamily="34" charset="0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98495C8F-282C-A64F-8757-ED63A5FF11F4}"/>
    </a:ext>
  </a:extLst>
</a:theme>
</file>

<file path=ppt/theme/theme18.xml><?xml version="1.0" encoding="utf-8"?>
<a:theme xmlns:a="http://schemas.openxmlformats.org/drawingml/2006/main" name="3_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C8502BE9-6D23-4040-AE2D-16AC44A52F5F}"/>
    </a:ext>
  </a:extLst>
</a:theme>
</file>

<file path=ppt/theme/theme19.xml><?xml version="1.0" encoding="utf-8"?>
<a:theme xmlns:a="http://schemas.openxmlformats.org/drawingml/2006/main" name="1_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ABE16229-AED9-D140-8E6D-80BC540ABF81}"/>
    </a:ext>
  </a:extLst>
</a:theme>
</file>

<file path=ppt/theme/theme2.xml><?xml version="1.0" encoding="utf-8"?>
<a:theme xmlns:a="http://schemas.openxmlformats.org/drawingml/2006/main" name="O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3200" dirty="0">
            <a:solidFill>
              <a:srgbClr val="233E50"/>
            </a:solidFill>
            <a:latin typeface="ITC Franklin Gothic Std Book" panose="020B05040305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D0C4570A-1D77-7046-B3DE-723FE9619450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1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434CA7D8-5399-7149-85E4-3B3D3052645F}"/>
    </a:ext>
  </a:extLst>
</a:theme>
</file>

<file path=ppt/theme/theme4.xml><?xml version="1.0" encoding="utf-8"?>
<a:theme xmlns:a="http://schemas.openxmlformats.org/drawingml/2006/main" name="O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DFC5AA49-074C-B140-8DAD-ED0AE7B80A03}"/>
    </a:ext>
  </a:extLst>
</a:theme>
</file>

<file path=ppt/theme/theme5.xml><?xml version="1.0" encoding="utf-8"?>
<a:theme xmlns:a="http://schemas.openxmlformats.org/drawingml/2006/main" name="O2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DB7182D6-1745-874B-95D6-18CAC20F0806}"/>
    </a:ext>
  </a:extLst>
</a:theme>
</file>

<file path=ppt/theme/theme6.xml><?xml version="1.0" encoding="utf-8"?>
<a:theme xmlns:a="http://schemas.openxmlformats.org/drawingml/2006/main" name="O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73DE15A0-8418-BB4A-B272-16A28AFE5ABD}"/>
    </a:ext>
  </a:extLst>
</a:theme>
</file>

<file path=ppt/theme/theme7.xml><?xml version="1.0" encoding="utf-8"?>
<a:theme xmlns:a="http://schemas.openxmlformats.org/drawingml/2006/main" name="O3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CAF1A107-3AEE-A946-94CD-C3F923F9FBB3}"/>
    </a:ext>
  </a:extLst>
</a:theme>
</file>

<file path=ppt/theme/theme8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7069C071-F26A-1A4A-B28C-A371727EB3E6}"/>
    </a:ext>
  </a:extLst>
</a:theme>
</file>

<file path=ppt/theme/theme9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ABE16229-AED9-D140-8E6D-80BC540ABF8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ba80a41-9917-4a22-8f13-cb051ddce64c">
      <UserInfo>
        <DisplayName/>
        <AccountId xsi:nil="true"/>
        <AccountType/>
      </UserInfo>
    </SharedWithUsers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92EF6C-D6BB-4608-BA35-E518DFB13D6B}">
  <ds:schemaRefs>
    <ds:schemaRef ds:uri="http://schemas.microsoft.com/office/2006/documentManagement/types"/>
    <ds:schemaRef ds:uri="http://purl.org/dc/elements/1.1/"/>
    <ds:schemaRef ds:uri="7a2657dd-b8a5-4c99-8d51-b0b9d254c989"/>
    <ds:schemaRef ds:uri="5ba80a41-9917-4a22-8f13-cb051ddce64c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117C17E-4C74-4C95-B8D7-357DC68D76EA}"/>
</file>

<file path=customXml/itemProps3.xml><?xml version="1.0" encoding="utf-8"?>
<ds:datastoreItem xmlns:ds="http://schemas.openxmlformats.org/officeDocument/2006/customXml" ds:itemID="{5FC8BCE4-E7A4-4F71-BE85-274BB623D4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 page</Template>
  <TotalTime>85851</TotalTime>
  <Words>1255</Words>
  <Application>Microsoft Office PowerPoint</Application>
  <PresentationFormat>Widescreen</PresentationFormat>
  <Paragraphs>127</Paragraphs>
  <Slides>18</Slides>
  <Notes>5</Notes>
  <HiddenSlides>3</HiddenSlides>
  <MMClips>0</MMClips>
  <ScaleCrop>false</ScaleCrop>
  <HeadingPairs>
    <vt:vector size="4" baseType="variant">
      <vt:variant>
        <vt:lpstr>Theme</vt:lpstr>
      </vt:variant>
      <vt:variant>
        <vt:i4>19</vt:i4>
      </vt:variant>
      <vt:variant>
        <vt:lpstr>Slide Titles</vt:lpstr>
      </vt:variant>
      <vt:variant>
        <vt:i4>18</vt:i4>
      </vt:variant>
    </vt:vector>
  </HeadingPairs>
  <TitlesOfParts>
    <vt:vector size="37" baseType="lpstr">
      <vt:lpstr>contents</vt:lpstr>
      <vt:lpstr>O1</vt:lpstr>
      <vt:lpstr>O1: image</vt:lpstr>
      <vt:lpstr>O2</vt:lpstr>
      <vt:lpstr>O2: image</vt:lpstr>
      <vt:lpstr>O3</vt:lpstr>
      <vt:lpstr>O3: image</vt:lpstr>
      <vt:lpstr>blank</vt:lpstr>
      <vt:lpstr>Title Page 2</vt:lpstr>
      <vt:lpstr>Image Small Placeholder</vt:lpstr>
      <vt:lpstr>2_Quote</vt:lpstr>
      <vt:lpstr>Quote</vt:lpstr>
      <vt:lpstr>Title Page 4</vt:lpstr>
      <vt:lpstr>2_Image Small Placeholder</vt:lpstr>
      <vt:lpstr>1_Quote</vt:lpstr>
      <vt:lpstr>1_Image Small Placeholder</vt:lpstr>
      <vt:lpstr>1_Title Page 4</vt:lpstr>
      <vt:lpstr>3_Image Small Placeholder</vt:lpstr>
      <vt:lpstr>1_Title Page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Stephanie Shioo</dc:creator>
  <cp:keywords/>
  <dc:description/>
  <cp:lastModifiedBy>Halder, Aritra (gxk9jg)</cp:lastModifiedBy>
  <cp:revision>275</cp:revision>
  <cp:lastPrinted>2020-02-07T17:49:54Z</cp:lastPrinted>
  <dcterms:created xsi:type="dcterms:W3CDTF">2018-11-22T14:02:12Z</dcterms:created>
  <dcterms:modified xsi:type="dcterms:W3CDTF">2022-08-01T18:48:41Z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  <property fmtid="{D5CDD505-2E9C-101B-9397-08002B2CF9AE}" pid="3" name="Order">
    <vt:r8>17156100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xd_Signature">
    <vt:bool>false</vt:bool>
  </property>
  <property fmtid="{D5CDD505-2E9C-101B-9397-08002B2CF9AE}" pid="8" name="xd_Prog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